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26"/>
  </p:notesMasterIdLst>
  <p:sldIdLst>
    <p:sldId id="256" r:id="rId2"/>
    <p:sldId id="278" r:id="rId3"/>
    <p:sldId id="257" r:id="rId4"/>
    <p:sldId id="259" r:id="rId5"/>
    <p:sldId id="277" r:id="rId6"/>
    <p:sldId id="260" r:id="rId7"/>
    <p:sldId id="261" r:id="rId8"/>
    <p:sldId id="262" r:id="rId9"/>
    <p:sldId id="263" r:id="rId10"/>
    <p:sldId id="264" r:id="rId11"/>
    <p:sldId id="265" r:id="rId12"/>
    <p:sldId id="266" r:id="rId13"/>
    <p:sldId id="267" r:id="rId14"/>
    <p:sldId id="268" r:id="rId15"/>
    <p:sldId id="275" r:id="rId16"/>
    <p:sldId id="276" r:id="rId17"/>
    <p:sldId id="269" r:id="rId18"/>
    <p:sldId id="270" r:id="rId19"/>
    <p:sldId id="271" r:id="rId20"/>
    <p:sldId id="274" r:id="rId21"/>
    <p:sldId id="279" r:id="rId22"/>
    <p:sldId id="280" r:id="rId23"/>
    <p:sldId id="272" r:id="rId24"/>
    <p:sldId id="281" r:id="rId2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AFE3A0-4E40-4B8A-8CCB-A2B84767CBED}" v="16" dt="2021-09-15T14:37:51.5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35" Type="http://schemas.openxmlformats.org/officeDocument/2006/relationships/customXml" Target="../customXml/item3.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bbe84a0-611b-406e-b251-e8b4b71c069a" providerId="ADAL" clId="{25AFE3A0-4E40-4B8A-8CCB-A2B84767CBED}"/>
    <pc:docChg chg="custSel addSld delSld modSld sldOrd">
      <pc:chgData name="Pascalle Cup" userId="abbe84a0-611b-406e-b251-e8b4b71c069a" providerId="ADAL" clId="{25AFE3A0-4E40-4B8A-8CCB-A2B84767CBED}" dt="2021-09-15T14:39:40.365" v="890" actId="47"/>
      <pc:docMkLst>
        <pc:docMk/>
      </pc:docMkLst>
      <pc:sldChg chg="ord">
        <pc:chgData name="Pascalle Cup" userId="abbe84a0-611b-406e-b251-e8b4b71c069a" providerId="ADAL" clId="{25AFE3A0-4E40-4B8A-8CCB-A2B84767CBED}" dt="2021-09-15T14:23:22.672" v="480"/>
        <pc:sldMkLst>
          <pc:docMk/>
          <pc:sldMk cId="3667196473" sldId="256"/>
        </pc:sldMkLst>
      </pc:sldChg>
      <pc:sldChg chg="addSp delSp modSp new mod">
        <pc:chgData name="Pascalle Cup" userId="abbe84a0-611b-406e-b251-e8b4b71c069a" providerId="ADAL" clId="{25AFE3A0-4E40-4B8A-8CCB-A2B84767CBED}" dt="2021-09-15T14:19:58.892" v="459" actId="20577"/>
        <pc:sldMkLst>
          <pc:docMk/>
          <pc:sldMk cId="2525646781" sldId="257"/>
        </pc:sldMkLst>
        <pc:spChg chg="del">
          <ac:chgData name="Pascalle Cup" userId="abbe84a0-611b-406e-b251-e8b4b71c069a" providerId="ADAL" clId="{25AFE3A0-4E40-4B8A-8CCB-A2B84767CBED}" dt="2021-09-15T12:38:37.148" v="1" actId="478"/>
          <ac:spMkLst>
            <pc:docMk/>
            <pc:sldMk cId="2525646781" sldId="257"/>
            <ac:spMk id="2" creationId="{7D7E7B13-0EDC-4CDF-AD27-5EE2188F821F}"/>
          </ac:spMkLst>
        </pc:spChg>
        <pc:spChg chg="del">
          <ac:chgData name="Pascalle Cup" userId="abbe84a0-611b-406e-b251-e8b4b71c069a" providerId="ADAL" clId="{25AFE3A0-4E40-4B8A-8CCB-A2B84767CBED}" dt="2021-09-15T12:38:38.446" v="2" actId="478"/>
          <ac:spMkLst>
            <pc:docMk/>
            <pc:sldMk cId="2525646781" sldId="257"/>
            <ac:spMk id="3" creationId="{7D5E9116-B521-48F4-B500-A6952BDF702C}"/>
          </ac:spMkLst>
        </pc:spChg>
        <pc:spChg chg="add mod">
          <ac:chgData name="Pascalle Cup" userId="abbe84a0-611b-406e-b251-e8b4b71c069a" providerId="ADAL" clId="{25AFE3A0-4E40-4B8A-8CCB-A2B84767CBED}" dt="2021-09-15T14:19:58.892" v="459" actId="20577"/>
          <ac:spMkLst>
            <pc:docMk/>
            <pc:sldMk cId="2525646781" sldId="257"/>
            <ac:spMk id="5" creationId="{05A169BC-AA7A-4072-AD4E-222309023084}"/>
          </ac:spMkLst>
        </pc:spChg>
      </pc:sldChg>
      <pc:sldChg chg="add del">
        <pc:chgData name="Pascalle Cup" userId="abbe84a0-611b-406e-b251-e8b4b71c069a" providerId="ADAL" clId="{25AFE3A0-4E40-4B8A-8CCB-A2B84767CBED}" dt="2021-09-15T14:11:39.962" v="420" actId="47"/>
        <pc:sldMkLst>
          <pc:docMk/>
          <pc:sldMk cId="4267430897" sldId="258"/>
        </pc:sldMkLst>
      </pc:sldChg>
      <pc:sldChg chg="modSp add mod ord">
        <pc:chgData name="Pascalle Cup" userId="abbe84a0-611b-406e-b251-e8b4b71c069a" providerId="ADAL" clId="{25AFE3A0-4E40-4B8A-8CCB-A2B84767CBED}" dt="2021-09-15T14:23:39.449" v="481" actId="207"/>
        <pc:sldMkLst>
          <pc:docMk/>
          <pc:sldMk cId="3911507533" sldId="259"/>
        </pc:sldMkLst>
        <pc:spChg chg="mod">
          <ac:chgData name="Pascalle Cup" userId="abbe84a0-611b-406e-b251-e8b4b71c069a" providerId="ADAL" clId="{25AFE3A0-4E40-4B8A-8CCB-A2B84767CBED}" dt="2021-09-15T14:23:39.449" v="481" actId="207"/>
          <ac:spMkLst>
            <pc:docMk/>
            <pc:sldMk cId="3911507533" sldId="259"/>
            <ac:spMk id="4" creationId="{1716B35B-274E-4C2B-8AFC-8687440CFEB3}"/>
          </ac:spMkLst>
        </pc:spChg>
        <pc:spChg chg="mod">
          <ac:chgData name="Pascalle Cup" userId="abbe84a0-611b-406e-b251-e8b4b71c069a" providerId="ADAL" clId="{25AFE3A0-4E40-4B8A-8CCB-A2B84767CBED}" dt="2021-09-15T14:19:23.028" v="457" actId="20577"/>
          <ac:spMkLst>
            <pc:docMk/>
            <pc:sldMk cId="3911507533" sldId="259"/>
            <ac:spMk id="5" creationId="{6F6FAFFA-192D-4887-A3B3-B88B25D362EF}"/>
          </ac:spMkLst>
        </pc:spChg>
      </pc:sldChg>
      <pc:sldChg chg="add">
        <pc:chgData name="Pascalle Cup" userId="abbe84a0-611b-406e-b251-e8b4b71c069a" providerId="ADAL" clId="{25AFE3A0-4E40-4B8A-8CCB-A2B84767CBED}" dt="2021-09-15T13:38:13.174" v="197"/>
        <pc:sldMkLst>
          <pc:docMk/>
          <pc:sldMk cId="141459307" sldId="260"/>
        </pc:sldMkLst>
      </pc:sldChg>
      <pc:sldChg chg="add">
        <pc:chgData name="Pascalle Cup" userId="abbe84a0-611b-406e-b251-e8b4b71c069a" providerId="ADAL" clId="{25AFE3A0-4E40-4B8A-8CCB-A2B84767CBED}" dt="2021-09-15T13:38:15.324" v="199"/>
        <pc:sldMkLst>
          <pc:docMk/>
          <pc:sldMk cId="3308544751" sldId="261"/>
        </pc:sldMkLst>
      </pc:sldChg>
      <pc:sldChg chg="modSp add mod">
        <pc:chgData name="Pascalle Cup" userId="abbe84a0-611b-406e-b251-e8b4b71c069a" providerId="ADAL" clId="{25AFE3A0-4E40-4B8A-8CCB-A2B84767CBED}" dt="2021-09-15T14:08:40.145" v="364" actId="1076"/>
        <pc:sldMkLst>
          <pc:docMk/>
          <pc:sldMk cId="919074978" sldId="262"/>
        </pc:sldMkLst>
        <pc:spChg chg="mod">
          <ac:chgData name="Pascalle Cup" userId="abbe84a0-611b-406e-b251-e8b4b71c069a" providerId="ADAL" clId="{25AFE3A0-4E40-4B8A-8CCB-A2B84767CBED}" dt="2021-09-15T14:08:40.145" v="364" actId="1076"/>
          <ac:spMkLst>
            <pc:docMk/>
            <pc:sldMk cId="919074978" sldId="262"/>
            <ac:spMk id="2" creationId="{D7D53F98-77A3-490F-8032-3F00D119C5DB}"/>
          </ac:spMkLst>
        </pc:spChg>
        <pc:spChg chg="mod">
          <ac:chgData name="Pascalle Cup" userId="abbe84a0-611b-406e-b251-e8b4b71c069a" providerId="ADAL" clId="{25AFE3A0-4E40-4B8A-8CCB-A2B84767CBED}" dt="2021-09-15T14:08:32.828" v="362" actId="403"/>
          <ac:spMkLst>
            <pc:docMk/>
            <pc:sldMk cId="919074978" sldId="262"/>
            <ac:spMk id="3" creationId="{63B1A561-5201-4234-BDFA-989E3B03F5B2}"/>
          </ac:spMkLst>
        </pc:spChg>
      </pc:sldChg>
      <pc:sldChg chg="modSp add mod">
        <pc:chgData name="Pascalle Cup" userId="abbe84a0-611b-406e-b251-e8b4b71c069a" providerId="ADAL" clId="{25AFE3A0-4E40-4B8A-8CCB-A2B84767CBED}" dt="2021-09-15T14:08:46.606" v="366" actId="403"/>
        <pc:sldMkLst>
          <pc:docMk/>
          <pc:sldMk cId="3795433444" sldId="263"/>
        </pc:sldMkLst>
        <pc:spChg chg="mod">
          <ac:chgData name="Pascalle Cup" userId="abbe84a0-611b-406e-b251-e8b4b71c069a" providerId="ADAL" clId="{25AFE3A0-4E40-4B8A-8CCB-A2B84767CBED}" dt="2021-09-15T14:08:46.606" v="366" actId="403"/>
          <ac:spMkLst>
            <pc:docMk/>
            <pc:sldMk cId="3795433444" sldId="263"/>
            <ac:spMk id="2" creationId="{0B6F3EF8-2EDD-40B9-BAB4-242185542CB6}"/>
          </ac:spMkLst>
        </pc:spChg>
      </pc:sldChg>
      <pc:sldChg chg="modSp add mod">
        <pc:chgData name="Pascalle Cup" userId="abbe84a0-611b-406e-b251-e8b4b71c069a" providerId="ADAL" clId="{25AFE3A0-4E40-4B8A-8CCB-A2B84767CBED}" dt="2021-09-15T14:05:37.212" v="359" actId="403"/>
        <pc:sldMkLst>
          <pc:docMk/>
          <pc:sldMk cId="4087750677" sldId="264"/>
        </pc:sldMkLst>
        <pc:spChg chg="mod">
          <ac:chgData name="Pascalle Cup" userId="abbe84a0-611b-406e-b251-e8b4b71c069a" providerId="ADAL" clId="{25AFE3A0-4E40-4B8A-8CCB-A2B84767CBED}" dt="2021-09-15T14:05:37.212" v="359" actId="403"/>
          <ac:spMkLst>
            <pc:docMk/>
            <pc:sldMk cId="4087750677" sldId="264"/>
            <ac:spMk id="3" creationId="{046879F7-417D-4149-9604-8304B9452E8B}"/>
          </ac:spMkLst>
        </pc:spChg>
      </pc:sldChg>
      <pc:sldChg chg="add">
        <pc:chgData name="Pascalle Cup" userId="abbe84a0-611b-406e-b251-e8b4b71c069a" providerId="ADAL" clId="{25AFE3A0-4E40-4B8A-8CCB-A2B84767CBED}" dt="2021-09-15T13:38:28.459" v="207"/>
        <pc:sldMkLst>
          <pc:docMk/>
          <pc:sldMk cId="4059520067" sldId="265"/>
        </pc:sldMkLst>
      </pc:sldChg>
      <pc:sldChg chg="modSp add mod">
        <pc:chgData name="Pascalle Cup" userId="abbe84a0-611b-406e-b251-e8b4b71c069a" providerId="ADAL" clId="{25AFE3A0-4E40-4B8A-8CCB-A2B84767CBED}" dt="2021-09-15T14:05:31.906" v="357" actId="1076"/>
        <pc:sldMkLst>
          <pc:docMk/>
          <pc:sldMk cId="4278070188" sldId="266"/>
        </pc:sldMkLst>
        <pc:spChg chg="mod">
          <ac:chgData name="Pascalle Cup" userId="abbe84a0-611b-406e-b251-e8b4b71c069a" providerId="ADAL" clId="{25AFE3A0-4E40-4B8A-8CCB-A2B84767CBED}" dt="2021-09-15T14:05:31.906" v="357" actId="1076"/>
          <ac:spMkLst>
            <pc:docMk/>
            <pc:sldMk cId="4278070188" sldId="266"/>
            <ac:spMk id="3" creationId="{99E99FCA-1B6D-422E-B3F1-1A74FAC81418}"/>
          </ac:spMkLst>
        </pc:spChg>
      </pc:sldChg>
      <pc:sldChg chg="add">
        <pc:chgData name="Pascalle Cup" userId="abbe84a0-611b-406e-b251-e8b4b71c069a" providerId="ADAL" clId="{25AFE3A0-4E40-4B8A-8CCB-A2B84767CBED}" dt="2021-09-15T13:38:34.251" v="211"/>
        <pc:sldMkLst>
          <pc:docMk/>
          <pc:sldMk cId="836906658" sldId="267"/>
        </pc:sldMkLst>
      </pc:sldChg>
      <pc:sldChg chg="add">
        <pc:chgData name="Pascalle Cup" userId="abbe84a0-611b-406e-b251-e8b4b71c069a" providerId="ADAL" clId="{25AFE3A0-4E40-4B8A-8CCB-A2B84767CBED}" dt="2021-09-15T13:38:37.940" v="213"/>
        <pc:sldMkLst>
          <pc:docMk/>
          <pc:sldMk cId="954522030" sldId="268"/>
        </pc:sldMkLst>
      </pc:sldChg>
      <pc:sldChg chg="modSp add mod">
        <pc:chgData name="Pascalle Cup" userId="abbe84a0-611b-406e-b251-e8b4b71c069a" providerId="ADAL" clId="{25AFE3A0-4E40-4B8A-8CCB-A2B84767CBED}" dt="2021-09-15T13:58:56.680" v="250" actId="1076"/>
        <pc:sldMkLst>
          <pc:docMk/>
          <pc:sldMk cId="509404640" sldId="269"/>
        </pc:sldMkLst>
        <pc:spChg chg="mod">
          <ac:chgData name="Pascalle Cup" userId="abbe84a0-611b-406e-b251-e8b4b71c069a" providerId="ADAL" clId="{25AFE3A0-4E40-4B8A-8CCB-A2B84767CBED}" dt="2021-09-15T13:58:50.415" v="248" actId="313"/>
          <ac:spMkLst>
            <pc:docMk/>
            <pc:sldMk cId="509404640" sldId="269"/>
            <ac:spMk id="2" creationId="{C64DDC33-069E-43FF-9483-A389722A1F24}"/>
          </ac:spMkLst>
        </pc:spChg>
        <pc:spChg chg="mod">
          <ac:chgData name="Pascalle Cup" userId="abbe84a0-611b-406e-b251-e8b4b71c069a" providerId="ADAL" clId="{25AFE3A0-4E40-4B8A-8CCB-A2B84767CBED}" dt="2021-09-15T13:58:52.797" v="249" actId="1076"/>
          <ac:spMkLst>
            <pc:docMk/>
            <pc:sldMk cId="509404640" sldId="269"/>
            <ac:spMk id="3" creationId="{E989991E-DF6B-4445-92E2-37F627304C75}"/>
          </ac:spMkLst>
        </pc:spChg>
        <pc:spChg chg="mod">
          <ac:chgData name="Pascalle Cup" userId="abbe84a0-611b-406e-b251-e8b4b71c069a" providerId="ADAL" clId="{25AFE3A0-4E40-4B8A-8CCB-A2B84767CBED}" dt="2021-09-15T13:58:56.680" v="250" actId="1076"/>
          <ac:spMkLst>
            <pc:docMk/>
            <pc:sldMk cId="509404640" sldId="269"/>
            <ac:spMk id="5" creationId="{6564F5FC-FDE0-4797-A41C-4405934C3605}"/>
          </ac:spMkLst>
        </pc:spChg>
      </pc:sldChg>
      <pc:sldChg chg="add ord">
        <pc:chgData name="Pascalle Cup" userId="abbe84a0-611b-406e-b251-e8b4b71c069a" providerId="ADAL" clId="{25AFE3A0-4E40-4B8A-8CCB-A2B84767CBED}" dt="2021-09-15T14:01:08.352" v="320"/>
        <pc:sldMkLst>
          <pc:docMk/>
          <pc:sldMk cId="1319041267" sldId="270"/>
        </pc:sldMkLst>
      </pc:sldChg>
      <pc:sldChg chg="add ord">
        <pc:chgData name="Pascalle Cup" userId="abbe84a0-611b-406e-b251-e8b4b71c069a" providerId="ADAL" clId="{25AFE3A0-4E40-4B8A-8CCB-A2B84767CBED}" dt="2021-09-15T13:59:06.523" v="252"/>
        <pc:sldMkLst>
          <pc:docMk/>
          <pc:sldMk cId="845698627" sldId="271"/>
        </pc:sldMkLst>
      </pc:sldChg>
      <pc:sldChg chg="modSp add mod ord">
        <pc:chgData name="Pascalle Cup" userId="abbe84a0-611b-406e-b251-e8b4b71c069a" providerId="ADAL" clId="{25AFE3A0-4E40-4B8A-8CCB-A2B84767CBED}" dt="2021-09-15T14:01:21.838" v="322"/>
        <pc:sldMkLst>
          <pc:docMk/>
          <pc:sldMk cId="1466618452" sldId="272"/>
        </pc:sldMkLst>
        <pc:spChg chg="mod">
          <ac:chgData name="Pascalle Cup" userId="abbe84a0-611b-406e-b251-e8b4b71c069a" providerId="ADAL" clId="{25AFE3A0-4E40-4B8A-8CCB-A2B84767CBED}" dt="2021-09-15T13:59:15.277" v="258" actId="6549"/>
          <ac:spMkLst>
            <pc:docMk/>
            <pc:sldMk cId="1466618452" sldId="272"/>
            <ac:spMk id="7" creationId="{EA4E3179-AABF-4C4C-93D7-387FC2AB704B}"/>
          </ac:spMkLst>
        </pc:spChg>
      </pc:sldChg>
      <pc:sldChg chg="new del">
        <pc:chgData name="Pascalle Cup" userId="abbe84a0-611b-406e-b251-e8b4b71c069a" providerId="ADAL" clId="{25AFE3A0-4E40-4B8A-8CCB-A2B84767CBED}" dt="2021-09-15T14:39:40.365" v="890" actId="47"/>
        <pc:sldMkLst>
          <pc:docMk/>
          <pc:sldMk cId="2889140255" sldId="273"/>
        </pc:sldMkLst>
      </pc:sldChg>
      <pc:sldChg chg="modSp new mod">
        <pc:chgData name="Pascalle Cup" userId="abbe84a0-611b-406e-b251-e8b4b71c069a" providerId="ADAL" clId="{25AFE3A0-4E40-4B8A-8CCB-A2B84767CBED}" dt="2021-09-15T14:00:07.334" v="303" actId="20577"/>
        <pc:sldMkLst>
          <pc:docMk/>
          <pc:sldMk cId="3940607625" sldId="274"/>
        </pc:sldMkLst>
        <pc:spChg chg="mod">
          <ac:chgData name="Pascalle Cup" userId="abbe84a0-611b-406e-b251-e8b4b71c069a" providerId="ADAL" clId="{25AFE3A0-4E40-4B8A-8CCB-A2B84767CBED}" dt="2021-09-15T13:59:43.877" v="285" actId="20577"/>
          <ac:spMkLst>
            <pc:docMk/>
            <pc:sldMk cId="3940607625" sldId="274"/>
            <ac:spMk id="2" creationId="{625BF71F-150C-436C-B4D7-CBFEE59B85E9}"/>
          </ac:spMkLst>
        </pc:spChg>
        <pc:spChg chg="mod">
          <ac:chgData name="Pascalle Cup" userId="abbe84a0-611b-406e-b251-e8b4b71c069a" providerId="ADAL" clId="{25AFE3A0-4E40-4B8A-8CCB-A2B84767CBED}" dt="2021-09-15T14:00:07.334" v="303" actId="20577"/>
          <ac:spMkLst>
            <pc:docMk/>
            <pc:sldMk cId="3940607625" sldId="274"/>
            <ac:spMk id="3" creationId="{21BC8F0D-D3DD-4C50-86E7-4E34B2A9C978}"/>
          </ac:spMkLst>
        </pc:spChg>
      </pc:sldChg>
      <pc:sldChg chg="addSp delSp modSp add mod modAnim">
        <pc:chgData name="Pascalle Cup" userId="abbe84a0-611b-406e-b251-e8b4b71c069a" providerId="ADAL" clId="{25AFE3A0-4E40-4B8A-8CCB-A2B84767CBED}" dt="2021-09-15T14:24:46.742" v="483" actId="1076"/>
        <pc:sldMkLst>
          <pc:docMk/>
          <pc:sldMk cId="900668199" sldId="275"/>
        </pc:sldMkLst>
        <pc:spChg chg="mod">
          <ac:chgData name="Pascalle Cup" userId="abbe84a0-611b-406e-b251-e8b4b71c069a" providerId="ADAL" clId="{25AFE3A0-4E40-4B8A-8CCB-A2B84767CBED}" dt="2021-09-15T14:00:49.047" v="317" actId="20577"/>
          <ac:spMkLst>
            <pc:docMk/>
            <pc:sldMk cId="900668199" sldId="275"/>
            <ac:spMk id="2" creationId="{94C61E11-98E1-4417-AC11-2F845F790B6D}"/>
          </ac:spMkLst>
        </pc:spChg>
        <pc:spChg chg="add mod">
          <ac:chgData name="Pascalle Cup" userId="abbe84a0-611b-406e-b251-e8b4b71c069a" providerId="ADAL" clId="{25AFE3A0-4E40-4B8A-8CCB-A2B84767CBED}" dt="2021-09-15T14:03:45.888" v="340" actId="1076"/>
          <ac:spMkLst>
            <pc:docMk/>
            <pc:sldMk cId="900668199" sldId="275"/>
            <ac:spMk id="5" creationId="{61CE59BB-E011-4C9C-B501-33A0D91822DF}"/>
          </ac:spMkLst>
        </pc:spChg>
        <pc:spChg chg="add mod">
          <ac:chgData name="Pascalle Cup" userId="abbe84a0-611b-406e-b251-e8b4b71c069a" providerId="ADAL" clId="{25AFE3A0-4E40-4B8A-8CCB-A2B84767CBED}" dt="2021-09-15T14:24:46.742" v="483" actId="1076"/>
          <ac:spMkLst>
            <pc:docMk/>
            <pc:sldMk cId="900668199" sldId="275"/>
            <ac:spMk id="6" creationId="{8F50E4D8-6CFF-4862-89BB-A004A2C5AFD2}"/>
          </ac:spMkLst>
        </pc:spChg>
        <pc:picChg chg="del">
          <ac:chgData name="Pascalle Cup" userId="abbe84a0-611b-406e-b251-e8b4b71c069a" providerId="ADAL" clId="{25AFE3A0-4E40-4B8A-8CCB-A2B84767CBED}" dt="2021-09-15T14:00:50.694" v="318" actId="478"/>
          <ac:picMkLst>
            <pc:docMk/>
            <pc:sldMk cId="900668199" sldId="275"/>
            <ac:picMk id="3" creationId="{D888FAB6-A54B-486F-AF9D-6A5E8261A821}"/>
          </ac:picMkLst>
        </pc:picChg>
      </pc:sldChg>
      <pc:sldChg chg="addSp delSp modSp new mod">
        <pc:chgData name="Pascalle Cup" userId="abbe84a0-611b-406e-b251-e8b4b71c069a" providerId="ADAL" clId="{25AFE3A0-4E40-4B8A-8CCB-A2B84767CBED}" dt="2021-09-15T14:05:52.459" v="360" actId="113"/>
        <pc:sldMkLst>
          <pc:docMk/>
          <pc:sldMk cId="1552003145" sldId="276"/>
        </pc:sldMkLst>
        <pc:spChg chg="del">
          <ac:chgData name="Pascalle Cup" userId="abbe84a0-611b-406e-b251-e8b4b71c069a" providerId="ADAL" clId="{25AFE3A0-4E40-4B8A-8CCB-A2B84767CBED}" dt="2021-09-15T14:04:22.442" v="344" actId="478"/>
          <ac:spMkLst>
            <pc:docMk/>
            <pc:sldMk cId="1552003145" sldId="276"/>
            <ac:spMk id="2" creationId="{567882B8-1133-4064-B3A8-198E72B0D1A3}"/>
          </ac:spMkLst>
        </pc:spChg>
        <pc:spChg chg="add mod">
          <ac:chgData name="Pascalle Cup" userId="abbe84a0-611b-406e-b251-e8b4b71c069a" providerId="ADAL" clId="{25AFE3A0-4E40-4B8A-8CCB-A2B84767CBED}" dt="2021-09-15T14:05:52.459" v="360" actId="113"/>
          <ac:spMkLst>
            <pc:docMk/>
            <pc:sldMk cId="1552003145" sldId="276"/>
            <ac:spMk id="4" creationId="{ABC1AA22-0698-47F2-8160-915AC9811EB5}"/>
          </ac:spMkLst>
        </pc:spChg>
      </pc:sldChg>
      <pc:sldChg chg="addSp delSp modSp new mod">
        <pc:chgData name="Pascalle Cup" userId="abbe84a0-611b-406e-b251-e8b4b71c069a" providerId="ADAL" clId="{25AFE3A0-4E40-4B8A-8CCB-A2B84767CBED}" dt="2021-09-15T14:24:09.502" v="482" actId="1076"/>
        <pc:sldMkLst>
          <pc:docMk/>
          <pc:sldMk cId="3683710529" sldId="277"/>
        </pc:sldMkLst>
        <pc:spChg chg="mod">
          <ac:chgData name="Pascalle Cup" userId="abbe84a0-611b-406e-b251-e8b4b71c069a" providerId="ADAL" clId="{25AFE3A0-4E40-4B8A-8CCB-A2B84767CBED}" dt="2021-09-15T14:20:46.295" v="460" actId="1076"/>
          <ac:spMkLst>
            <pc:docMk/>
            <pc:sldMk cId="3683710529" sldId="277"/>
            <ac:spMk id="2" creationId="{0C213539-9A39-4113-9CE9-0B14B69674B6}"/>
          </ac:spMkLst>
        </pc:spChg>
        <pc:spChg chg="add del">
          <ac:chgData name="Pascalle Cup" userId="abbe84a0-611b-406e-b251-e8b4b71c069a" providerId="ADAL" clId="{25AFE3A0-4E40-4B8A-8CCB-A2B84767CBED}" dt="2021-09-15T14:09:49.714" v="397" actId="478"/>
          <ac:spMkLst>
            <pc:docMk/>
            <pc:sldMk cId="3683710529" sldId="277"/>
            <ac:spMk id="4" creationId="{AD2F9765-237A-4431-BF54-5348F1A1E23F}"/>
          </ac:spMkLst>
        </pc:spChg>
        <pc:spChg chg="add del">
          <ac:chgData name="Pascalle Cup" userId="abbe84a0-611b-406e-b251-e8b4b71c069a" providerId="ADAL" clId="{25AFE3A0-4E40-4B8A-8CCB-A2B84767CBED}" dt="2021-09-15T14:09:58.205" v="400" actId="478"/>
          <ac:spMkLst>
            <pc:docMk/>
            <pc:sldMk cId="3683710529" sldId="277"/>
            <ac:spMk id="6" creationId="{3358EF6B-61F0-49C2-BD28-2648DD0DAC95}"/>
          </ac:spMkLst>
        </pc:spChg>
        <pc:picChg chg="add mod">
          <ac:chgData name="Pascalle Cup" userId="abbe84a0-611b-406e-b251-e8b4b71c069a" providerId="ADAL" clId="{25AFE3A0-4E40-4B8A-8CCB-A2B84767CBED}" dt="2021-09-15T14:24:09.502" v="482" actId="1076"/>
          <ac:picMkLst>
            <pc:docMk/>
            <pc:sldMk cId="3683710529" sldId="277"/>
            <ac:picMk id="1026" creationId="{3F92FA0F-0590-4C1F-95B2-CA0E54EAD52B}"/>
          </ac:picMkLst>
        </pc:picChg>
      </pc:sldChg>
      <pc:sldChg chg="modSp add mod">
        <pc:chgData name="Pascalle Cup" userId="abbe84a0-611b-406e-b251-e8b4b71c069a" providerId="ADAL" clId="{25AFE3A0-4E40-4B8A-8CCB-A2B84767CBED}" dt="2021-09-15T14:23:15.160" v="478" actId="207"/>
        <pc:sldMkLst>
          <pc:docMk/>
          <pc:sldMk cId="4084983129" sldId="278"/>
        </pc:sldMkLst>
        <pc:spChg chg="mod">
          <ac:chgData name="Pascalle Cup" userId="abbe84a0-611b-406e-b251-e8b4b71c069a" providerId="ADAL" clId="{25AFE3A0-4E40-4B8A-8CCB-A2B84767CBED}" dt="2021-09-15T14:22:56.307" v="475" actId="404"/>
          <ac:spMkLst>
            <pc:docMk/>
            <pc:sldMk cId="4084983129" sldId="278"/>
            <ac:spMk id="6" creationId="{81B96BA2-902A-4078-8942-E8A2417A9A29}"/>
          </ac:spMkLst>
        </pc:spChg>
        <pc:spChg chg="mod">
          <ac:chgData name="Pascalle Cup" userId="abbe84a0-611b-406e-b251-e8b4b71c069a" providerId="ADAL" clId="{25AFE3A0-4E40-4B8A-8CCB-A2B84767CBED}" dt="2021-09-15T14:21:54.940" v="467" actId="20577"/>
          <ac:spMkLst>
            <pc:docMk/>
            <pc:sldMk cId="4084983129" sldId="278"/>
            <ac:spMk id="13" creationId="{BC3B0B6C-7490-49B6-9060-444D61A2630D}"/>
          </ac:spMkLst>
        </pc:spChg>
        <pc:graphicFrameChg chg="modGraphic">
          <ac:chgData name="Pascalle Cup" userId="abbe84a0-611b-406e-b251-e8b4b71c069a" providerId="ADAL" clId="{25AFE3A0-4E40-4B8A-8CCB-A2B84767CBED}" dt="2021-09-15T14:23:15.160" v="478" actId="207"/>
          <ac:graphicFrameMkLst>
            <pc:docMk/>
            <pc:sldMk cId="4084983129" sldId="278"/>
            <ac:graphicFrameMk id="7" creationId="{E301E4D4-09EB-42FE-AC70-36D3DFBAE62B}"/>
          </ac:graphicFrameMkLst>
        </pc:graphicFrameChg>
      </pc:sldChg>
      <pc:sldChg chg="addSp modSp new mod">
        <pc:chgData name="Pascalle Cup" userId="abbe84a0-611b-406e-b251-e8b4b71c069a" providerId="ADAL" clId="{25AFE3A0-4E40-4B8A-8CCB-A2B84767CBED}" dt="2021-09-15T14:34:12.919" v="518" actId="1076"/>
        <pc:sldMkLst>
          <pc:docMk/>
          <pc:sldMk cId="1152624917" sldId="279"/>
        </pc:sldMkLst>
        <pc:spChg chg="mod">
          <ac:chgData name="Pascalle Cup" userId="abbe84a0-611b-406e-b251-e8b4b71c069a" providerId="ADAL" clId="{25AFE3A0-4E40-4B8A-8CCB-A2B84767CBED}" dt="2021-09-15T14:34:12.919" v="518" actId="1076"/>
          <ac:spMkLst>
            <pc:docMk/>
            <pc:sldMk cId="1152624917" sldId="279"/>
            <ac:spMk id="2" creationId="{29F4FD18-EC85-4CDB-8114-7C74828E8ED3}"/>
          </ac:spMkLst>
        </pc:spChg>
        <pc:picChg chg="add mod modCrop">
          <ac:chgData name="Pascalle Cup" userId="abbe84a0-611b-406e-b251-e8b4b71c069a" providerId="ADAL" clId="{25AFE3A0-4E40-4B8A-8CCB-A2B84767CBED}" dt="2021-09-15T14:34:09.465" v="517" actId="1076"/>
          <ac:picMkLst>
            <pc:docMk/>
            <pc:sldMk cId="1152624917" sldId="279"/>
            <ac:picMk id="4" creationId="{39669A7A-219F-47F9-BCAF-C41CEBF1CBD7}"/>
          </ac:picMkLst>
        </pc:picChg>
      </pc:sldChg>
      <pc:sldChg chg="addSp new mod">
        <pc:chgData name="Pascalle Cup" userId="abbe84a0-611b-406e-b251-e8b4b71c069a" providerId="ADAL" clId="{25AFE3A0-4E40-4B8A-8CCB-A2B84767CBED}" dt="2021-09-15T14:34:59.814" v="520" actId="22"/>
        <pc:sldMkLst>
          <pc:docMk/>
          <pc:sldMk cId="3012770319" sldId="280"/>
        </pc:sldMkLst>
        <pc:picChg chg="add">
          <ac:chgData name="Pascalle Cup" userId="abbe84a0-611b-406e-b251-e8b4b71c069a" providerId="ADAL" clId="{25AFE3A0-4E40-4B8A-8CCB-A2B84767CBED}" dt="2021-09-15T14:34:59.814" v="520" actId="22"/>
          <ac:picMkLst>
            <pc:docMk/>
            <pc:sldMk cId="3012770319" sldId="280"/>
            <ac:picMk id="3" creationId="{77139B60-9DA0-4E15-924F-43EA0E04BD63}"/>
          </ac:picMkLst>
        </pc:picChg>
      </pc:sldChg>
      <pc:sldChg chg="addSp modSp new mod">
        <pc:chgData name="Pascalle Cup" userId="abbe84a0-611b-406e-b251-e8b4b71c069a" providerId="ADAL" clId="{25AFE3A0-4E40-4B8A-8CCB-A2B84767CBED}" dt="2021-09-15T14:39:29.726" v="889" actId="20577"/>
        <pc:sldMkLst>
          <pc:docMk/>
          <pc:sldMk cId="967611971" sldId="281"/>
        </pc:sldMkLst>
        <pc:spChg chg="mod">
          <ac:chgData name="Pascalle Cup" userId="abbe84a0-611b-406e-b251-e8b4b71c069a" providerId="ADAL" clId="{25AFE3A0-4E40-4B8A-8CCB-A2B84767CBED}" dt="2021-09-15T14:35:19.162" v="539" actId="20577"/>
          <ac:spMkLst>
            <pc:docMk/>
            <pc:sldMk cId="967611971" sldId="281"/>
            <ac:spMk id="2" creationId="{FBD1C837-0AE3-4235-9B16-AAC3082AF2F4}"/>
          </ac:spMkLst>
        </pc:spChg>
        <pc:spChg chg="add mod">
          <ac:chgData name="Pascalle Cup" userId="abbe84a0-611b-406e-b251-e8b4b71c069a" providerId="ADAL" clId="{25AFE3A0-4E40-4B8A-8CCB-A2B84767CBED}" dt="2021-09-15T14:39:29.726" v="889" actId="20577"/>
          <ac:spMkLst>
            <pc:docMk/>
            <pc:sldMk cId="967611971" sldId="281"/>
            <ac:spMk id="3" creationId="{BFF1D203-3302-44F4-B06A-9E17B5758BAE}"/>
          </ac:spMkLst>
        </pc:spChg>
      </pc:sldChg>
      <pc:sldMasterChg chg="addSldLayout">
        <pc:chgData name="Pascalle Cup" userId="abbe84a0-611b-406e-b251-e8b4b71c069a" providerId="ADAL" clId="{25AFE3A0-4E40-4B8A-8CCB-A2B84767CBED}" dt="2021-09-15T14:00:40.259" v="304" actId="27028"/>
        <pc:sldMasterMkLst>
          <pc:docMk/>
          <pc:sldMasterMk cId="689264153" sldId="2147483675"/>
        </pc:sldMasterMkLst>
        <pc:sldLayoutChg chg="add">
          <pc:chgData name="Pascalle Cup" userId="abbe84a0-611b-406e-b251-e8b4b71c069a" providerId="ADAL" clId="{25AFE3A0-4E40-4B8A-8CCB-A2B84767CBED}" dt="2021-09-15T13:38:02.275" v="192" actId="27028"/>
          <pc:sldLayoutMkLst>
            <pc:docMk/>
            <pc:sldMasterMk cId="689264153" sldId="2147483675"/>
            <pc:sldLayoutMk cId="4232406150" sldId="2147483677"/>
          </pc:sldLayoutMkLst>
        </pc:sldLayoutChg>
        <pc:sldLayoutChg chg="add">
          <pc:chgData name="Pascalle Cup" userId="abbe84a0-611b-406e-b251-e8b4b71c069a" providerId="ADAL" clId="{25AFE3A0-4E40-4B8A-8CCB-A2B84767CBED}" dt="2021-09-15T13:38:39.792" v="214" actId="27028"/>
          <pc:sldLayoutMkLst>
            <pc:docMk/>
            <pc:sldMasterMk cId="689264153" sldId="2147483675"/>
            <pc:sldLayoutMk cId="2858846413" sldId="2147483678"/>
          </pc:sldLayoutMkLst>
        </pc:sldLayoutChg>
        <pc:sldLayoutChg chg="add">
          <pc:chgData name="Pascalle Cup" userId="abbe84a0-611b-406e-b251-e8b4b71c069a" providerId="ADAL" clId="{25AFE3A0-4E40-4B8A-8CCB-A2B84767CBED}" dt="2021-09-15T14:00:40.259" v="304" actId="27028"/>
          <pc:sldLayoutMkLst>
            <pc:docMk/>
            <pc:sldMasterMk cId="689264153" sldId="2147483675"/>
            <pc:sldLayoutMk cId="1062034390" sldId="214748368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2EB627-18DD-4628-AB8A-F6D3960083E3}" type="datetimeFigureOut">
              <a:rPr lang="nl-NL" smtClean="0"/>
              <a:t>15-9-2021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FDED08-0014-404A-95C5-33D79C3937D8}" type="slidenum">
              <a:rPr lang="nl-NL" smtClean="0"/>
              <a:t>‹nr.›</a:t>
            </a:fld>
            <a:endParaRPr lang="nl-NL"/>
          </a:p>
        </p:txBody>
      </p:sp>
    </p:spTree>
    <p:extLst>
      <p:ext uri="{BB962C8B-B14F-4D97-AF65-F5344CB8AC3E}">
        <p14:creationId xmlns:p14="http://schemas.microsoft.com/office/powerpoint/2010/main" val="2958850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6D0539B-C5F2-4128-A1B8-9AB732B53847}" type="slidenum">
              <a:rPr lang="nl-NL" smtClean="0"/>
              <a:t>11</a:t>
            </a:fld>
            <a:endParaRPr lang="nl-NL"/>
          </a:p>
        </p:txBody>
      </p:sp>
    </p:spTree>
    <p:extLst>
      <p:ext uri="{BB962C8B-B14F-4D97-AF65-F5344CB8AC3E}">
        <p14:creationId xmlns:p14="http://schemas.microsoft.com/office/powerpoint/2010/main" val="2678360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6D0539B-C5F2-4128-A1B8-9AB732B53847}" type="slidenum">
              <a:rPr lang="nl-NL" smtClean="0"/>
              <a:t>19</a:t>
            </a:fld>
            <a:endParaRPr lang="nl-NL"/>
          </a:p>
        </p:txBody>
      </p:sp>
    </p:spTree>
    <p:extLst>
      <p:ext uri="{BB962C8B-B14F-4D97-AF65-F5344CB8AC3E}">
        <p14:creationId xmlns:p14="http://schemas.microsoft.com/office/powerpoint/2010/main" val="23595519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15-9-2021</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062034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B9E8D4D1-00C4-4E8E-99A5-8D1DF5379DBE}" type="datetimeFigureOut">
              <a:rPr lang="nl-NL" smtClean="0"/>
              <a:t>15-9-2021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8F63A3B-78C7-47BE-AE5E-E10140E04643}" type="slidenum">
              <a:rPr lang="en-US" dirty="0"/>
              <a:t>‹nr.›</a:t>
            </a:fld>
            <a:endParaRPr lang="en-US" dirty="0"/>
          </a:p>
        </p:txBody>
      </p:sp>
      <p:pic>
        <p:nvPicPr>
          <p:cNvPr id="7" name="Vormentaal">
            <a:extLst>
              <a:ext uri="{FF2B5EF4-FFF2-40B4-BE49-F238E27FC236}">
                <a16:creationId xmlns:a16="http://schemas.microsoft.com/office/drawing/2014/main" id="{E498F2B3-5F23-4D85-B0F7-4FB40FF3593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0CD14F43-E751-4E68-BC2B-296A229B22D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704416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15-9-2021</a:t>
            </a:fld>
            <a:endParaRPr 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4232406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15-9-2021</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28588464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15-9-2021</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spTree>
    <p:extLst>
      <p:ext uri="{BB962C8B-B14F-4D97-AF65-F5344CB8AC3E}">
        <p14:creationId xmlns:p14="http://schemas.microsoft.com/office/powerpoint/2010/main" val="689264153"/>
      </p:ext>
    </p:extLst>
  </p:cSld>
  <p:clrMap bg1="lt1" tx1="dk1" bg2="lt2" tx2="dk2" accent1="accent1" accent2="accent2" accent3="accent3" accent4="accent4" accent5="accent5" accent6="accent6" hlink="hlink" folHlink="folHlink"/>
  <p:sldLayoutIdLst>
    <p:sldLayoutId id="2147483687" r:id="rId1"/>
    <p:sldLayoutId id="2147483676" r:id="rId2"/>
    <p:sldLayoutId id="2147483677" r:id="rId3"/>
    <p:sldLayoutId id="2147483678"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png"/><Relationship Id="rId1" Type="http://schemas.openxmlformats.org/officeDocument/2006/relationships/slideLayout" Target="../slideLayouts/slideLayout3.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time_continue=128&amp;v=dZw-qCpB5Yg&amp;feature=emb_logo" TargetMode="External"/><Relationship Id="rId2" Type="http://schemas.openxmlformats.org/officeDocument/2006/relationships/hyperlink" Target="https://www.youtube.com/watch?time_continue=28&amp;v=AypGE97Mv1Y&amp;feature=emb_logo" TargetMode="External"/><Relationship Id="rId1" Type="http://schemas.openxmlformats.org/officeDocument/2006/relationships/slideLayout" Target="../slideLayouts/slideLayout3.xml"/><Relationship Id="rId4" Type="http://schemas.openxmlformats.org/officeDocument/2006/relationships/hyperlink" Target="https://www.youtube.com/watch?v=AjGONu8evz0"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F0B5C9-1E97-4369-8759-874CF1512343}"/>
              </a:ext>
            </a:extLst>
          </p:cNvPr>
          <p:cNvSpPr>
            <a:spLocks noGrp="1"/>
          </p:cNvSpPr>
          <p:nvPr>
            <p:ph type="ctrTitle"/>
          </p:nvPr>
        </p:nvSpPr>
        <p:spPr/>
        <p:txBody>
          <a:bodyPr/>
          <a:lstStyle/>
          <a:p>
            <a:r>
              <a:rPr lang="nl-NL" dirty="0"/>
              <a:t>Stad en wijk</a:t>
            </a:r>
          </a:p>
        </p:txBody>
      </p:sp>
      <p:sp>
        <p:nvSpPr>
          <p:cNvPr id="3" name="Ondertitel 2">
            <a:extLst>
              <a:ext uri="{FF2B5EF4-FFF2-40B4-BE49-F238E27FC236}">
                <a16:creationId xmlns:a16="http://schemas.microsoft.com/office/drawing/2014/main" id="{D8929608-8B50-4E24-BA9B-8BCEF2E87E7A}"/>
              </a:ext>
            </a:extLst>
          </p:cNvPr>
          <p:cNvSpPr>
            <a:spLocks noGrp="1"/>
          </p:cNvSpPr>
          <p:nvPr>
            <p:ph type="subTitle" idx="1"/>
          </p:nvPr>
        </p:nvSpPr>
        <p:spPr/>
        <p:txBody>
          <a:bodyPr/>
          <a:lstStyle/>
          <a:p>
            <a:r>
              <a:rPr lang="nl-NL" dirty="0"/>
              <a:t>Lj3 p1 les 2 van 16 september</a:t>
            </a:r>
          </a:p>
        </p:txBody>
      </p:sp>
    </p:spTree>
    <p:extLst>
      <p:ext uri="{BB962C8B-B14F-4D97-AF65-F5344CB8AC3E}">
        <p14:creationId xmlns:p14="http://schemas.microsoft.com/office/powerpoint/2010/main" val="3667196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046879F7-417D-4149-9604-8304B9452E8B}"/>
              </a:ext>
            </a:extLst>
          </p:cNvPr>
          <p:cNvSpPr txBox="1"/>
          <p:nvPr/>
        </p:nvSpPr>
        <p:spPr>
          <a:xfrm>
            <a:off x="839912" y="1215591"/>
            <a:ext cx="9084924" cy="1631216"/>
          </a:xfrm>
          <a:prstGeom prst="rect">
            <a:avLst/>
          </a:prstGeom>
          <a:noFill/>
        </p:spPr>
        <p:txBody>
          <a:bodyPr wrap="square">
            <a:spAutoFit/>
          </a:bodyPr>
          <a:lstStyle/>
          <a:p>
            <a:r>
              <a:rPr lang="nl-NL" sz="2000" dirty="0"/>
              <a:t>In 2011 werd de effectiviteit van de maatregelen nogmaals gemeten door het Sociaal en Cultureel Planbureau (SCP). Hieruit bleek dat de situatie in de wijken nauwelijks is veranderd tussen 1999 en 2008. Ook hebben de aanwezigheid van meer groen of sport- en speelvelden in de wijken weinig aantoonbare effecten op de leefbaarheid en de veiligheid</a:t>
            </a:r>
          </a:p>
        </p:txBody>
      </p:sp>
    </p:spTree>
    <p:extLst>
      <p:ext uri="{BB962C8B-B14F-4D97-AF65-F5344CB8AC3E}">
        <p14:creationId xmlns:p14="http://schemas.microsoft.com/office/powerpoint/2010/main" val="4087750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9BE10743-1CD4-4783-A471-DE2AD657B30A}"/>
              </a:ext>
            </a:extLst>
          </p:cNvPr>
          <p:cNvSpPr txBox="1"/>
          <p:nvPr/>
        </p:nvSpPr>
        <p:spPr>
          <a:xfrm>
            <a:off x="6243685" y="838769"/>
            <a:ext cx="5241303" cy="523220"/>
          </a:xfrm>
          <a:prstGeom prst="rect">
            <a:avLst/>
          </a:prstGeom>
          <a:noFill/>
        </p:spPr>
        <p:txBody>
          <a:bodyPr wrap="square" rtlCol="0">
            <a:spAutoFit/>
          </a:bodyPr>
          <a:lstStyle/>
          <a:p>
            <a:r>
              <a:rPr lang="nl-NL" sz="2800" dirty="0" err="1">
                <a:latin typeface="Arial Black" panose="020B0A04020102020204" pitchFamily="34" charset="0"/>
              </a:rPr>
              <a:t>Geeren</a:t>
            </a:r>
            <a:r>
              <a:rPr lang="nl-NL" sz="2800" dirty="0">
                <a:latin typeface="Arial Black" panose="020B0A04020102020204" pitchFamily="34" charset="0"/>
              </a:rPr>
              <a:t> Zuid in Breda </a:t>
            </a:r>
          </a:p>
        </p:txBody>
      </p:sp>
      <p:sp>
        <p:nvSpPr>
          <p:cNvPr id="3" name="Tekstvak 2">
            <a:extLst>
              <a:ext uri="{FF2B5EF4-FFF2-40B4-BE49-F238E27FC236}">
                <a16:creationId xmlns:a16="http://schemas.microsoft.com/office/drawing/2014/main" id="{BD033196-1945-4600-9303-6370359B8D5C}"/>
              </a:ext>
            </a:extLst>
          </p:cNvPr>
          <p:cNvSpPr txBox="1"/>
          <p:nvPr/>
        </p:nvSpPr>
        <p:spPr>
          <a:xfrm>
            <a:off x="6096000" y="2083480"/>
            <a:ext cx="3761295" cy="954107"/>
          </a:xfrm>
          <a:prstGeom prst="rect">
            <a:avLst/>
          </a:prstGeom>
          <a:noFill/>
        </p:spPr>
        <p:txBody>
          <a:bodyPr wrap="square" rtlCol="0">
            <a:spAutoFit/>
          </a:bodyPr>
          <a:lstStyle/>
          <a:p>
            <a:r>
              <a:rPr lang="nl-NL" sz="2800" dirty="0">
                <a:latin typeface="Georgia Pro Semibold" panose="02040702050405020303" pitchFamily="18" charset="0"/>
              </a:rPr>
              <a:t>De </a:t>
            </a:r>
            <a:r>
              <a:rPr lang="nl-NL" sz="2800" dirty="0" err="1">
                <a:latin typeface="Georgia Pro Semibold" panose="02040702050405020303" pitchFamily="18" charset="0"/>
              </a:rPr>
              <a:t>Bennekel</a:t>
            </a:r>
            <a:r>
              <a:rPr lang="nl-NL" sz="2800" dirty="0">
                <a:latin typeface="Georgia Pro Semibold" panose="02040702050405020303" pitchFamily="18" charset="0"/>
              </a:rPr>
              <a:t> in Eindhoven </a:t>
            </a:r>
          </a:p>
        </p:txBody>
      </p:sp>
      <p:sp>
        <p:nvSpPr>
          <p:cNvPr id="4" name="Tekstvak 3">
            <a:extLst>
              <a:ext uri="{FF2B5EF4-FFF2-40B4-BE49-F238E27FC236}">
                <a16:creationId xmlns:a16="http://schemas.microsoft.com/office/drawing/2014/main" id="{6E7EA1BF-346E-4AEA-B8B4-2B7D1C5B82DA}"/>
              </a:ext>
            </a:extLst>
          </p:cNvPr>
          <p:cNvSpPr txBox="1"/>
          <p:nvPr/>
        </p:nvSpPr>
        <p:spPr>
          <a:xfrm>
            <a:off x="2243577" y="4512910"/>
            <a:ext cx="3384223" cy="523220"/>
          </a:xfrm>
          <a:prstGeom prst="rect">
            <a:avLst/>
          </a:prstGeom>
          <a:noFill/>
        </p:spPr>
        <p:txBody>
          <a:bodyPr wrap="square" rtlCol="0">
            <a:spAutoFit/>
          </a:bodyPr>
          <a:lstStyle/>
          <a:p>
            <a:r>
              <a:rPr lang="nl-NL" sz="2800" dirty="0">
                <a:latin typeface="Bahnschrift Light" panose="020B0502040204020203" pitchFamily="34" charset="0"/>
              </a:rPr>
              <a:t>Schadewijk in Oss</a:t>
            </a:r>
          </a:p>
        </p:txBody>
      </p:sp>
      <p:sp>
        <p:nvSpPr>
          <p:cNvPr id="5" name="Tekstvak 4">
            <a:extLst>
              <a:ext uri="{FF2B5EF4-FFF2-40B4-BE49-F238E27FC236}">
                <a16:creationId xmlns:a16="http://schemas.microsoft.com/office/drawing/2014/main" id="{47327201-3BE9-41A7-8A98-342812E68D07}"/>
              </a:ext>
            </a:extLst>
          </p:cNvPr>
          <p:cNvSpPr txBox="1"/>
          <p:nvPr/>
        </p:nvSpPr>
        <p:spPr>
          <a:xfrm>
            <a:off x="5605804" y="3797330"/>
            <a:ext cx="5392132" cy="584775"/>
          </a:xfrm>
          <a:prstGeom prst="rect">
            <a:avLst/>
          </a:prstGeom>
          <a:noFill/>
        </p:spPr>
        <p:txBody>
          <a:bodyPr wrap="square" rtlCol="0">
            <a:spAutoFit/>
          </a:bodyPr>
          <a:lstStyle/>
          <a:p>
            <a:r>
              <a:rPr lang="nl-NL" sz="3200" dirty="0" err="1">
                <a:latin typeface="MS Gothic" panose="020B0609070205080204" pitchFamily="49" charset="-128"/>
                <a:ea typeface="MS Gothic" panose="020B0609070205080204" pitchFamily="49" charset="-128"/>
              </a:rPr>
              <a:t>Graafsewijk</a:t>
            </a:r>
            <a:r>
              <a:rPr lang="nl-NL" sz="3200" dirty="0">
                <a:latin typeface="MS Gothic" panose="020B0609070205080204" pitchFamily="49" charset="-128"/>
                <a:ea typeface="MS Gothic" panose="020B0609070205080204" pitchFamily="49" charset="-128"/>
              </a:rPr>
              <a:t> Den Bosch </a:t>
            </a:r>
          </a:p>
        </p:txBody>
      </p:sp>
      <p:sp>
        <p:nvSpPr>
          <p:cNvPr id="6" name="Tekstvak 5">
            <a:extLst>
              <a:ext uri="{FF2B5EF4-FFF2-40B4-BE49-F238E27FC236}">
                <a16:creationId xmlns:a16="http://schemas.microsoft.com/office/drawing/2014/main" id="{02E9E30F-F07C-4A12-9AAE-5FD879691917}"/>
              </a:ext>
            </a:extLst>
          </p:cNvPr>
          <p:cNvSpPr txBox="1"/>
          <p:nvPr/>
        </p:nvSpPr>
        <p:spPr>
          <a:xfrm>
            <a:off x="5109326" y="5108545"/>
            <a:ext cx="3396792" cy="830997"/>
          </a:xfrm>
          <a:prstGeom prst="rect">
            <a:avLst/>
          </a:prstGeom>
          <a:noFill/>
        </p:spPr>
        <p:txBody>
          <a:bodyPr wrap="square" rtlCol="0">
            <a:spAutoFit/>
          </a:bodyPr>
          <a:lstStyle/>
          <a:p>
            <a:r>
              <a:rPr lang="nl-NL" sz="4800" dirty="0">
                <a:latin typeface="Vijaya" panose="020B0502040204020203" pitchFamily="18" charset="0"/>
                <a:cs typeface="Vijaya" panose="020B0502040204020203" pitchFamily="18" charset="0"/>
              </a:rPr>
              <a:t>Helmond West </a:t>
            </a:r>
          </a:p>
        </p:txBody>
      </p:sp>
      <p:pic>
        <p:nvPicPr>
          <p:cNvPr id="1026" name="Picture 2" descr="Afbeeldingsresultaat voor noord brabant kaart">
            <a:extLst>
              <a:ext uri="{FF2B5EF4-FFF2-40B4-BE49-F238E27FC236}">
                <a16:creationId xmlns:a16="http://schemas.microsoft.com/office/drawing/2014/main" id="{06C7CCEE-3841-4CAC-91D2-B2A53737FD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968" y="918458"/>
            <a:ext cx="4786922" cy="3010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520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99E99FCA-1B6D-422E-B3F1-1A74FAC81418}"/>
              </a:ext>
            </a:extLst>
          </p:cNvPr>
          <p:cNvSpPr/>
          <p:nvPr/>
        </p:nvSpPr>
        <p:spPr>
          <a:xfrm>
            <a:off x="655746" y="514618"/>
            <a:ext cx="10240854" cy="5632311"/>
          </a:xfrm>
          <a:prstGeom prst="rect">
            <a:avLst/>
          </a:prstGeom>
        </p:spPr>
        <p:txBody>
          <a:bodyPr wrap="square">
            <a:spAutoFit/>
          </a:bodyPr>
          <a:lstStyle/>
          <a:p>
            <a:r>
              <a:rPr lang="nl-NL" sz="2000" b="1" dirty="0">
                <a:solidFill>
                  <a:schemeClr val="accent3"/>
                </a:solidFill>
              </a:rPr>
              <a:t>Voor Tilburg geldt: </a:t>
            </a:r>
          </a:p>
          <a:p>
            <a:endParaRPr lang="nl-NL" sz="2000" b="1" dirty="0">
              <a:solidFill>
                <a:schemeClr val="accent3"/>
              </a:solidFill>
            </a:endParaRPr>
          </a:p>
          <a:p>
            <a:r>
              <a:rPr lang="nl-NL" sz="2000" b="1" dirty="0">
                <a:solidFill>
                  <a:schemeClr val="accent3"/>
                </a:solidFill>
              </a:rPr>
              <a:t>Impulswijk</a:t>
            </a:r>
            <a:r>
              <a:rPr lang="nl-NL" sz="2000" dirty="0"/>
              <a:t> = wijk waar sprake is van meervoudig problematiek en waar gedurende 10 jaar (2008 -2018) in samenwerking met bewoners en maatschappelijke partners wordt gewerkt aan het verbeteren van </a:t>
            </a:r>
            <a:r>
              <a:rPr lang="nl-NL" sz="2000" b="1" dirty="0">
                <a:solidFill>
                  <a:schemeClr val="accent3"/>
                </a:solidFill>
              </a:rPr>
              <a:t>de sociaaleconomische positie van bewoners</a:t>
            </a:r>
            <a:r>
              <a:rPr lang="nl-NL" sz="2000" dirty="0"/>
              <a:t>. De ambities zijn: jongeren doen het goed op school en halen een diploma, elk huishouden heeft een kostwinner en inwoners leven boven de armoedegrens. De gemeente Tilburg en de woningcorporaties </a:t>
            </a:r>
            <a:r>
              <a:rPr lang="nl-NL" sz="2000" dirty="0" err="1"/>
              <a:t>WonenBreburg</a:t>
            </a:r>
            <a:r>
              <a:rPr lang="nl-NL" sz="2000" dirty="0"/>
              <a:t>, TBV Wonen en </a:t>
            </a:r>
            <a:r>
              <a:rPr lang="nl-NL" sz="2000" dirty="0" err="1"/>
              <a:t>Tiwos</a:t>
            </a:r>
            <a:r>
              <a:rPr lang="nl-NL" sz="2000" dirty="0"/>
              <a:t> investeren de komende tien jaar in vijf van de armste wijken in Tilburg: Groenewoud, de Kruidenbuurt, </a:t>
            </a:r>
            <a:r>
              <a:rPr lang="nl-NL" sz="2000" dirty="0" err="1"/>
              <a:t>Stokhasselt</a:t>
            </a:r>
            <a:r>
              <a:rPr lang="nl-NL" sz="2000" dirty="0"/>
              <a:t>, Groeseind/Hoefstraat en/of Trouwlaan/Uitvindersbuurt </a:t>
            </a:r>
          </a:p>
          <a:p>
            <a:endParaRPr lang="nl-NL" sz="2000" dirty="0"/>
          </a:p>
          <a:p>
            <a:r>
              <a:rPr lang="nl-NL" sz="2000" b="1" dirty="0">
                <a:solidFill>
                  <a:schemeClr val="accent3"/>
                </a:solidFill>
              </a:rPr>
              <a:t>Focuswijk </a:t>
            </a:r>
            <a:r>
              <a:rPr lang="nl-NL" sz="2000" dirty="0"/>
              <a:t>= wijk waar sprake is van meervoudige, complexe problematiek op sociaaleconomisch en </a:t>
            </a:r>
            <a:r>
              <a:rPr lang="nl-NL" sz="2000" b="1" dirty="0">
                <a:solidFill>
                  <a:schemeClr val="accent3"/>
                </a:solidFill>
              </a:rPr>
              <a:t>fysiek vlak en op het gebied van veiligheid</a:t>
            </a:r>
            <a:r>
              <a:rPr lang="nl-NL" sz="2000" dirty="0"/>
              <a:t>. Hiervoor worden met wijkpartners vierjarige actieplannen gemaakt. (2014 ingevoerd)</a:t>
            </a:r>
          </a:p>
          <a:p>
            <a:endParaRPr lang="nl-NL" sz="2000" dirty="0"/>
          </a:p>
          <a:p>
            <a:r>
              <a:rPr lang="nl-NL" sz="2000" b="1" dirty="0">
                <a:solidFill>
                  <a:schemeClr val="accent3"/>
                </a:solidFill>
              </a:rPr>
              <a:t>Aandacht wijk</a:t>
            </a:r>
            <a:r>
              <a:rPr lang="nl-NL" sz="2000" dirty="0"/>
              <a:t> = wijk die onvoldoende scoort op één of meer thema's </a:t>
            </a:r>
            <a:r>
              <a:rPr lang="nl-NL" sz="2000" b="1" dirty="0">
                <a:solidFill>
                  <a:schemeClr val="accent3"/>
                </a:solidFill>
              </a:rPr>
              <a:t>(veiligheid, sociaaleconomisch, fysiek)</a:t>
            </a:r>
            <a:r>
              <a:rPr lang="nl-NL" sz="2000" dirty="0"/>
              <a:t> of een dalende trend toont. Hiervoor worden tweejarige actieplannen gemaakt. </a:t>
            </a:r>
          </a:p>
        </p:txBody>
      </p:sp>
    </p:spTree>
    <p:extLst>
      <p:ext uri="{BB962C8B-B14F-4D97-AF65-F5344CB8AC3E}">
        <p14:creationId xmlns:p14="http://schemas.microsoft.com/office/powerpoint/2010/main" val="4278070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EEEE1A8F-5AED-4BD5-AEEA-F01F016A78C1}"/>
              </a:ext>
            </a:extLst>
          </p:cNvPr>
          <p:cNvPicPr>
            <a:picLocks noChangeAspect="1"/>
          </p:cNvPicPr>
          <p:nvPr/>
        </p:nvPicPr>
        <p:blipFill>
          <a:blip r:embed="rId2"/>
          <a:stretch>
            <a:fillRect/>
          </a:stretch>
        </p:blipFill>
        <p:spPr>
          <a:xfrm>
            <a:off x="2630184" y="0"/>
            <a:ext cx="9070808" cy="6858000"/>
          </a:xfrm>
          <a:prstGeom prst="rect">
            <a:avLst/>
          </a:prstGeom>
        </p:spPr>
      </p:pic>
    </p:spTree>
    <p:extLst>
      <p:ext uri="{BB962C8B-B14F-4D97-AF65-F5344CB8AC3E}">
        <p14:creationId xmlns:p14="http://schemas.microsoft.com/office/powerpoint/2010/main" val="836906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A204F9E8-62F3-440F-99E1-343A2E4B1EC6}"/>
              </a:ext>
            </a:extLst>
          </p:cNvPr>
          <p:cNvPicPr>
            <a:picLocks noChangeAspect="1"/>
          </p:cNvPicPr>
          <p:nvPr/>
        </p:nvPicPr>
        <p:blipFill>
          <a:blip r:embed="rId2"/>
          <a:stretch>
            <a:fillRect/>
          </a:stretch>
        </p:blipFill>
        <p:spPr>
          <a:xfrm>
            <a:off x="7794049" y="1307365"/>
            <a:ext cx="4095750" cy="2447925"/>
          </a:xfrm>
          <a:prstGeom prst="rect">
            <a:avLst/>
          </a:prstGeom>
        </p:spPr>
      </p:pic>
      <p:pic>
        <p:nvPicPr>
          <p:cNvPr id="3" name="Afbeelding 2">
            <a:extLst>
              <a:ext uri="{FF2B5EF4-FFF2-40B4-BE49-F238E27FC236}">
                <a16:creationId xmlns:a16="http://schemas.microsoft.com/office/drawing/2014/main" id="{BAD0B090-9B1F-42E3-B8DC-5CA543F0BE9F}"/>
              </a:ext>
            </a:extLst>
          </p:cNvPr>
          <p:cNvPicPr>
            <a:picLocks noChangeAspect="1"/>
          </p:cNvPicPr>
          <p:nvPr/>
        </p:nvPicPr>
        <p:blipFill rotWithShape="1">
          <a:blip r:embed="rId3"/>
          <a:srcRect l="21245" r="20976"/>
          <a:stretch/>
        </p:blipFill>
        <p:spPr>
          <a:xfrm>
            <a:off x="8933988" y="3523855"/>
            <a:ext cx="2041865" cy="2346970"/>
          </a:xfrm>
          <a:prstGeom prst="rect">
            <a:avLst/>
          </a:prstGeom>
        </p:spPr>
      </p:pic>
      <p:pic>
        <p:nvPicPr>
          <p:cNvPr id="5" name="Afbeelding 4">
            <a:extLst>
              <a:ext uri="{FF2B5EF4-FFF2-40B4-BE49-F238E27FC236}">
                <a16:creationId xmlns:a16="http://schemas.microsoft.com/office/drawing/2014/main" id="{18465604-279F-41B4-96F2-BEB23101F80E}"/>
              </a:ext>
            </a:extLst>
          </p:cNvPr>
          <p:cNvPicPr>
            <a:picLocks noChangeAspect="1"/>
          </p:cNvPicPr>
          <p:nvPr/>
        </p:nvPicPr>
        <p:blipFill>
          <a:blip r:embed="rId4"/>
          <a:stretch>
            <a:fillRect/>
          </a:stretch>
        </p:blipFill>
        <p:spPr>
          <a:xfrm>
            <a:off x="2047888" y="3376556"/>
            <a:ext cx="1703994" cy="1720894"/>
          </a:xfrm>
          <a:prstGeom prst="rect">
            <a:avLst/>
          </a:prstGeom>
        </p:spPr>
      </p:pic>
      <p:pic>
        <p:nvPicPr>
          <p:cNvPr id="7" name="Afbeelding 6">
            <a:extLst>
              <a:ext uri="{FF2B5EF4-FFF2-40B4-BE49-F238E27FC236}">
                <a16:creationId xmlns:a16="http://schemas.microsoft.com/office/drawing/2014/main" id="{064A1D68-A32E-47C7-AC09-BAA2C311D021}"/>
              </a:ext>
            </a:extLst>
          </p:cNvPr>
          <p:cNvPicPr>
            <a:picLocks noChangeAspect="1"/>
          </p:cNvPicPr>
          <p:nvPr/>
        </p:nvPicPr>
        <p:blipFill>
          <a:blip r:embed="rId5"/>
          <a:stretch>
            <a:fillRect/>
          </a:stretch>
        </p:blipFill>
        <p:spPr>
          <a:xfrm>
            <a:off x="4075618" y="132481"/>
            <a:ext cx="2095500" cy="1571625"/>
          </a:xfrm>
          <a:prstGeom prst="rect">
            <a:avLst/>
          </a:prstGeom>
        </p:spPr>
      </p:pic>
      <p:pic>
        <p:nvPicPr>
          <p:cNvPr id="8" name="Afbeelding 7">
            <a:extLst>
              <a:ext uri="{FF2B5EF4-FFF2-40B4-BE49-F238E27FC236}">
                <a16:creationId xmlns:a16="http://schemas.microsoft.com/office/drawing/2014/main" id="{04858F2C-F28C-4B9E-9AA8-F94B50B9E49C}"/>
              </a:ext>
            </a:extLst>
          </p:cNvPr>
          <p:cNvPicPr>
            <a:picLocks noChangeAspect="1"/>
          </p:cNvPicPr>
          <p:nvPr/>
        </p:nvPicPr>
        <p:blipFill>
          <a:blip r:embed="rId6"/>
          <a:stretch>
            <a:fillRect/>
          </a:stretch>
        </p:blipFill>
        <p:spPr>
          <a:xfrm>
            <a:off x="4239390" y="3755290"/>
            <a:ext cx="2826127" cy="742020"/>
          </a:xfrm>
          <a:prstGeom prst="rect">
            <a:avLst/>
          </a:prstGeom>
        </p:spPr>
      </p:pic>
      <p:pic>
        <p:nvPicPr>
          <p:cNvPr id="9" name="Afbeelding 8">
            <a:extLst>
              <a:ext uri="{FF2B5EF4-FFF2-40B4-BE49-F238E27FC236}">
                <a16:creationId xmlns:a16="http://schemas.microsoft.com/office/drawing/2014/main" id="{0D7A561A-D86E-429B-B031-B2D6E2B802AA}"/>
              </a:ext>
            </a:extLst>
          </p:cNvPr>
          <p:cNvPicPr>
            <a:picLocks noChangeAspect="1"/>
          </p:cNvPicPr>
          <p:nvPr/>
        </p:nvPicPr>
        <p:blipFill>
          <a:blip r:embed="rId7"/>
          <a:stretch>
            <a:fillRect/>
          </a:stretch>
        </p:blipFill>
        <p:spPr>
          <a:xfrm>
            <a:off x="6327957" y="4598135"/>
            <a:ext cx="1905000" cy="1905000"/>
          </a:xfrm>
          <a:prstGeom prst="rect">
            <a:avLst/>
          </a:prstGeom>
        </p:spPr>
      </p:pic>
      <p:pic>
        <p:nvPicPr>
          <p:cNvPr id="10" name="Afbeelding 9">
            <a:extLst>
              <a:ext uri="{FF2B5EF4-FFF2-40B4-BE49-F238E27FC236}">
                <a16:creationId xmlns:a16="http://schemas.microsoft.com/office/drawing/2014/main" id="{E2F160C7-BE9D-4FF7-9540-28F82B2A5341}"/>
              </a:ext>
            </a:extLst>
          </p:cNvPr>
          <p:cNvPicPr>
            <a:picLocks noChangeAspect="1"/>
          </p:cNvPicPr>
          <p:nvPr/>
        </p:nvPicPr>
        <p:blipFill>
          <a:blip r:embed="rId8"/>
          <a:stretch>
            <a:fillRect/>
          </a:stretch>
        </p:blipFill>
        <p:spPr>
          <a:xfrm>
            <a:off x="1761647" y="1087518"/>
            <a:ext cx="2276475" cy="2000250"/>
          </a:xfrm>
          <a:prstGeom prst="rect">
            <a:avLst/>
          </a:prstGeom>
        </p:spPr>
      </p:pic>
      <p:pic>
        <p:nvPicPr>
          <p:cNvPr id="11" name="Afbeelding 10">
            <a:extLst>
              <a:ext uri="{FF2B5EF4-FFF2-40B4-BE49-F238E27FC236}">
                <a16:creationId xmlns:a16="http://schemas.microsoft.com/office/drawing/2014/main" id="{C6BD6938-F956-4E1A-AB45-0883090C6324}"/>
              </a:ext>
            </a:extLst>
          </p:cNvPr>
          <p:cNvPicPr>
            <a:picLocks noChangeAspect="1"/>
          </p:cNvPicPr>
          <p:nvPr/>
        </p:nvPicPr>
        <p:blipFill>
          <a:blip r:embed="rId9"/>
          <a:stretch>
            <a:fillRect/>
          </a:stretch>
        </p:blipFill>
        <p:spPr>
          <a:xfrm>
            <a:off x="5385306" y="1804931"/>
            <a:ext cx="1571625" cy="1571625"/>
          </a:xfrm>
          <a:prstGeom prst="rect">
            <a:avLst/>
          </a:prstGeom>
        </p:spPr>
      </p:pic>
    </p:spTree>
    <p:extLst>
      <p:ext uri="{BB962C8B-B14F-4D97-AF65-F5344CB8AC3E}">
        <p14:creationId xmlns:p14="http://schemas.microsoft.com/office/powerpoint/2010/main" val="954522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C61E11-98E1-4417-AC11-2F845F790B6D}"/>
              </a:ext>
            </a:extLst>
          </p:cNvPr>
          <p:cNvSpPr>
            <a:spLocks noGrp="1"/>
          </p:cNvSpPr>
          <p:nvPr>
            <p:ph type="title"/>
          </p:nvPr>
        </p:nvSpPr>
        <p:spPr/>
        <p:txBody>
          <a:bodyPr/>
          <a:lstStyle/>
          <a:p>
            <a:r>
              <a:rPr lang="nl-NL" dirty="0"/>
              <a:t>PACT aanpak </a:t>
            </a:r>
          </a:p>
        </p:txBody>
      </p:sp>
      <p:sp>
        <p:nvSpPr>
          <p:cNvPr id="5" name="Tekstvak 4">
            <a:extLst>
              <a:ext uri="{FF2B5EF4-FFF2-40B4-BE49-F238E27FC236}">
                <a16:creationId xmlns:a16="http://schemas.microsoft.com/office/drawing/2014/main" id="{61CE59BB-E011-4C9C-B501-33A0D91822DF}"/>
              </a:ext>
            </a:extLst>
          </p:cNvPr>
          <p:cNvSpPr txBox="1"/>
          <p:nvPr/>
        </p:nvSpPr>
        <p:spPr>
          <a:xfrm>
            <a:off x="904875" y="2864614"/>
            <a:ext cx="10382250" cy="2554545"/>
          </a:xfrm>
          <a:prstGeom prst="rect">
            <a:avLst/>
          </a:prstGeom>
          <a:noFill/>
        </p:spPr>
        <p:txBody>
          <a:bodyPr wrap="square">
            <a:spAutoFit/>
          </a:bodyPr>
          <a:lstStyle/>
          <a:p>
            <a:r>
              <a:rPr lang="nl-NL" sz="2000" dirty="0"/>
              <a:t>In Tilburg Noord, West en Groenewoud heeft de gemeente te maken met een opeenstapeling van uitdagingen op het gebied van armoede, werkloosheid, scholing en gezondheid. Dit is een voedingsbodem voor </a:t>
            </a:r>
            <a:r>
              <a:rPr lang="nl-NL" sz="2000" b="1" dirty="0"/>
              <a:t>ondermijning. </a:t>
            </a:r>
            <a:r>
              <a:rPr lang="nl-NL" sz="2000" dirty="0"/>
              <a:t>De jeugd in deze wijken blijkt kwetsbaar voor criminele invloeden.</a:t>
            </a:r>
          </a:p>
          <a:p>
            <a:endParaRPr lang="nl-NL" sz="2000" dirty="0"/>
          </a:p>
          <a:p>
            <a:r>
              <a:rPr lang="nl-NL" sz="2000" dirty="0"/>
              <a:t>Gemeente en partners werken al jaren aan deze problemen. Toch is er nog onvoldoende structureel verschil gemaakt. Integendeel, de armoede heeft zich de laatste jaren, mede onder invloed van trends als de economische- en de vluchtelingencrisis, verdiept en uitgebreid. </a:t>
            </a:r>
          </a:p>
        </p:txBody>
      </p:sp>
      <p:sp>
        <p:nvSpPr>
          <p:cNvPr id="6" name="Rol: verticaal 5">
            <a:extLst>
              <a:ext uri="{FF2B5EF4-FFF2-40B4-BE49-F238E27FC236}">
                <a16:creationId xmlns:a16="http://schemas.microsoft.com/office/drawing/2014/main" id="{8F50E4D8-6CFF-4862-89BB-A004A2C5AFD2}"/>
              </a:ext>
            </a:extLst>
          </p:cNvPr>
          <p:cNvSpPr/>
          <p:nvPr/>
        </p:nvSpPr>
        <p:spPr>
          <a:xfrm>
            <a:off x="4448175" y="710178"/>
            <a:ext cx="5257800" cy="1457325"/>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Eras Bold ITC" panose="020B0907030504020204" pitchFamily="34" charset="0"/>
              </a:rPr>
              <a:t>People Acting in Community Together.</a:t>
            </a:r>
            <a:endParaRPr lang="nl-NL" dirty="0">
              <a:latin typeface="Eras Bold ITC" panose="020B0907030504020204" pitchFamily="34" charset="0"/>
            </a:endParaRPr>
          </a:p>
        </p:txBody>
      </p:sp>
    </p:spTree>
    <p:extLst>
      <p:ext uri="{BB962C8B-B14F-4D97-AF65-F5344CB8AC3E}">
        <p14:creationId xmlns:p14="http://schemas.microsoft.com/office/powerpoint/2010/main" val="900668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ABC1AA22-0698-47F2-8160-915AC9811EB5}"/>
              </a:ext>
            </a:extLst>
          </p:cNvPr>
          <p:cNvSpPr txBox="1"/>
          <p:nvPr/>
        </p:nvSpPr>
        <p:spPr>
          <a:xfrm>
            <a:off x="523875" y="486698"/>
            <a:ext cx="9991725" cy="5632311"/>
          </a:xfrm>
          <a:prstGeom prst="rect">
            <a:avLst/>
          </a:prstGeom>
          <a:noFill/>
        </p:spPr>
        <p:txBody>
          <a:bodyPr wrap="square">
            <a:spAutoFit/>
          </a:bodyPr>
          <a:lstStyle/>
          <a:p>
            <a:r>
              <a:rPr lang="nl-NL" sz="2000" dirty="0"/>
              <a:t>Samen met inwoners en professionele partners wordt op </a:t>
            </a:r>
            <a:r>
              <a:rPr lang="nl-NL" sz="2000" b="1" dirty="0"/>
              <a:t>structurele wijze geëxperimenteerd </a:t>
            </a:r>
            <a:r>
              <a:rPr lang="nl-NL" sz="2000" dirty="0"/>
              <a:t>met andere manieren van handelen, denken en organiseren. Met als doel om de dieper liggende oorzaken en patronen op te pakken. Bij deze aanpak wordt kennis en expertise gebruikt die elders is opgedaan. De exacte invulling krijgt per wijk vorm omdat het moet aansluiten bij de specifieke situatie. </a:t>
            </a:r>
          </a:p>
          <a:p>
            <a:endParaRPr lang="nl-NL" sz="2000" dirty="0"/>
          </a:p>
          <a:p>
            <a:r>
              <a:rPr lang="nl-NL" sz="2000" dirty="0"/>
              <a:t>De volgende uitgangspunten worden als rode draad gebruikt: </a:t>
            </a:r>
          </a:p>
          <a:p>
            <a:endParaRPr lang="nl-NL" sz="2000" dirty="0"/>
          </a:p>
          <a:p>
            <a:pPr marL="285750" indent="-285750">
              <a:buFont typeface="Arial" panose="020B0604020202020204" pitchFamily="34" charset="0"/>
              <a:buChar char="•"/>
            </a:pPr>
            <a:r>
              <a:rPr lang="nl-NL" sz="2000" dirty="0"/>
              <a:t>De energie van de bewoners en partners zijn leidend, zij bepalen de agenda en spelen een cruciale rol in het realiseren ervan (co-creatie, gelijkheid) </a:t>
            </a:r>
          </a:p>
          <a:p>
            <a:pPr marL="285750" indent="-285750">
              <a:buFont typeface="Arial" panose="020B0604020202020204" pitchFamily="34" charset="0"/>
              <a:buChar char="•"/>
            </a:pPr>
            <a:endParaRPr lang="nl-NL" sz="2000" dirty="0"/>
          </a:p>
          <a:p>
            <a:pPr marL="285750" indent="-285750">
              <a:buFont typeface="Arial" panose="020B0604020202020204" pitchFamily="34" charset="0"/>
              <a:buChar char="•"/>
            </a:pPr>
            <a:r>
              <a:rPr lang="nl-NL" sz="2000" dirty="0"/>
              <a:t>Centraal staat wat er voor de inwoners in deze wijken echt toe doet. Een brede blik op het leven is uitgangspunt en de aanpak raakt dus aan een breed spectrum van leefgebieden, zoals onderwijs, huisvesting, openbare ruimte en veiligheid </a:t>
            </a:r>
          </a:p>
          <a:p>
            <a:pPr marL="285750" indent="-285750">
              <a:buFont typeface="Arial" panose="020B0604020202020204" pitchFamily="34" charset="0"/>
              <a:buChar char="•"/>
            </a:pPr>
            <a:endParaRPr lang="nl-NL" sz="2000" dirty="0"/>
          </a:p>
          <a:p>
            <a:pPr marL="285750" indent="-285750">
              <a:buFont typeface="Arial" panose="020B0604020202020204" pitchFamily="34" charset="0"/>
              <a:buChar char="•"/>
            </a:pPr>
            <a:r>
              <a:rPr lang="nl-NL" sz="2000" dirty="0"/>
              <a:t>In het zoeken naar oplossingen worden nieuwe en ongewone verbindingen gestimuleerd </a:t>
            </a:r>
          </a:p>
          <a:p>
            <a:pPr marL="285750" indent="-285750">
              <a:buFont typeface="Arial" panose="020B0604020202020204" pitchFamily="34" charset="0"/>
              <a:buChar char="•"/>
            </a:pPr>
            <a:endParaRPr lang="nl-NL" sz="2000" dirty="0"/>
          </a:p>
          <a:p>
            <a:pPr marL="285750" indent="-285750">
              <a:buFont typeface="Arial" panose="020B0604020202020204" pitchFamily="34" charset="0"/>
              <a:buChar char="•"/>
            </a:pPr>
            <a:r>
              <a:rPr lang="nl-NL" sz="2000" dirty="0"/>
              <a:t>Er wordt uitgegaan van een investeringsperiode van 15 tot 20 jaar voor deze agenda </a:t>
            </a:r>
          </a:p>
        </p:txBody>
      </p:sp>
    </p:spTree>
    <p:extLst>
      <p:ext uri="{BB962C8B-B14F-4D97-AF65-F5344CB8AC3E}">
        <p14:creationId xmlns:p14="http://schemas.microsoft.com/office/powerpoint/2010/main" val="1552003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C64DDC33-069E-43FF-9483-A389722A1F24}"/>
              </a:ext>
            </a:extLst>
          </p:cNvPr>
          <p:cNvSpPr txBox="1"/>
          <p:nvPr/>
        </p:nvSpPr>
        <p:spPr>
          <a:xfrm>
            <a:off x="1344202" y="1438382"/>
            <a:ext cx="9503595" cy="830997"/>
          </a:xfrm>
          <a:prstGeom prst="rect">
            <a:avLst/>
          </a:prstGeom>
          <a:solidFill>
            <a:schemeClr val="accent6">
              <a:lumMod val="40000"/>
              <a:lumOff val="60000"/>
            </a:schemeClr>
          </a:solidFill>
        </p:spPr>
        <p:txBody>
          <a:bodyPr wrap="square" rtlCol="0">
            <a:spAutoFit/>
          </a:bodyPr>
          <a:lstStyle/>
          <a:p>
            <a:r>
              <a:rPr lang="nl-NL" sz="2400" dirty="0"/>
              <a:t>Terug naar vorige week: </a:t>
            </a:r>
          </a:p>
          <a:p>
            <a:r>
              <a:rPr lang="nl-NL" sz="2400" dirty="0"/>
              <a:t>GEBIEDSONTWIKKELING IN TILBURG ZUID, OMGEVING PIUSHAVEN</a:t>
            </a:r>
          </a:p>
        </p:txBody>
      </p:sp>
      <p:sp>
        <p:nvSpPr>
          <p:cNvPr id="3" name="Tekstvak 2">
            <a:extLst>
              <a:ext uri="{FF2B5EF4-FFF2-40B4-BE49-F238E27FC236}">
                <a16:creationId xmlns:a16="http://schemas.microsoft.com/office/drawing/2014/main" id="{E989991E-DF6B-4445-92E2-37F627304C75}"/>
              </a:ext>
            </a:extLst>
          </p:cNvPr>
          <p:cNvSpPr txBox="1"/>
          <p:nvPr/>
        </p:nvSpPr>
        <p:spPr>
          <a:xfrm>
            <a:off x="1344202" y="2933910"/>
            <a:ext cx="2661006" cy="1569660"/>
          </a:xfrm>
          <a:prstGeom prst="rect">
            <a:avLst/>
          </a:prstGeom>
          <a:solidFill>
            <a:schemeClr val="accent3">
              <a:lumMod val="20000"/>
              <a:lumOff val="80000"/>
            </a:schemeClr>
          </a:solidFill>
        </p:spPr>
        <p:txBody>
          <a:bodyPr wrap="square" rtlCol="0">
            <a:spAutoFit/>
          </a:bodyPr>
          <a:lstStyle/>
          <a:p>
            <a:pPr algn="ctr"/>
            <a:r>
              <a:rPr lang="nl-NL" sz="2400" dirty="0"/>
              <a:t>Jerusalem</a:t>
            </a:r>
          </a:p>
          <a:p>
            <a:pPr algn="ctr"/>
            <a:r>
              <a:rPr lang="nl-NL" sz="2400" dirty="0"/>
              <a:t>Piushaven </a:t>
            </a:r>
          </a:p>
          <a:p>
            <a:pPr algn="ctr"/>
            <a:r>
              <a:rPr lang="nl-NL" sz="2400" dirty="0"/>
              <a:t>Fatima</a:t>
            </a:r>
          </a:p>
          <a:p>
            <a:pPr algn="ctr"/>
            <a:r>
              <a:rPr lang="nl-NL" sz="2400" dirty="0"/>
              <a:t>AB terrein </a:t>
            </a:r>
          </a:p>
        </p:txBody>
      </p:sp>
      <p:sp>
        <p:nvSpPr>
          <p:cNvPr id="4" name="Pijl: rechts 3">
            <a:extLst>
              <a:ext uri="{FF2B5EF4-FFF2-40B4-BE49-F238E27FC236}">
                <a16:creationId xmlns:a16="http://schemas.microsoft.com/office/drawing/2014/main" id="{DEDA54DA-A44E-4880-BF49-1D8D28E9AADF}"/>
              </a:ext>
            </a:extLst>
          </p:cNvPr>
          <p:cNvSpPr/>
          <p:nvPr/>
        </p:nvSpPr>
        <p:spPr>
          <a:xfrm>
            <a:off x="4613096" y="2937266"/>
            <a:ext cx="1263721" cy="297950"/>
          </a:xfrm>
          <a:prstGeom prst="right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a:extLst>
              <a:ext uri="{FF2B5EF4-FFF2-40B4-BE49-F238E27FC236}">
                <a16:creationId xmlns:a16="http://schemas.microsoft.com/office/drawing/2014/main" id="{6564F5FC-FDE0-4797-A41C-4405934C3605}"/>
              </a:ext>
            </a:extLst>
          </p:cNvPr>
          <p:cNvSpPr txBox="1"/>
          <p:nvPr/>
        </p:nvSpPr>
        <p:spPr>
          <a:xfrm>
            <a:off x="6614844" y="2856109"/>
            <a:ext cx="4232953" cy="1569660"/>
          </a:xfrm>
          <a:prstGeom prst="rect">
            <a:avLst/>
          </a:prstGeom>
          <a:solidFill>
            <a:schemeClr val="accent3">
              <a:lumMod val="20000"/>
              <a:lumOff val="80000"/>
            </a:schemeClr>
          </a:solidFill>
        </p:spPr>
        <p:txBody>
          <a:bodyPr wrap="square" rtlCol="0">
            <a:spAutoFit/>
          </a:bodyPr>
          <a:lstStyle/>
          <a:p>
            <a:r>
              <a:rPr lang="nl-NL" sz="2400" dirty="0"/>
              <a:t>Allemaal een ander verhaal maar door integrale aanpak &amp; samenwerking tussen heel veel partijen een succes </a:t>
            </a:r>
          </a:p>
        </p:txBody>
      </p:sp>
    </p:spTree>
    <p:extLst>
      <p:ext uri="{BB962C8B-B14F-4D97-AF65-F5344CB8AC3E}">
        <p14:creationId xmlns:p14="http://schemas.microsoft.com/office/powerpoint/2010/main" val="509404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54257CCB-DC99-43A4-B609-DEFA747C4FB2}"/>
              </a:ext>
            </a:extLst>
          </p:cNvPr>
          <p:cNvPicPr>
            <a:picLocks noChangeAspect="1"/>
          </p:cNvPicPr>
          <p:nvPr/>
        </p:nvPicPr>
        <p:blipFill>
          <a:blip r:embed="rId2"/>
          <a:stretch>
            <a:fillRect/>
          </a:stretch>
        </p:blipFill>
        <p:spPr>
          <a:xfrm>
            <a:off x="496876" y="787342"/>
            <a:ext cx="3554276" cy="2365453"/>
          </a:xfrm>
          <a:prstGeom prst="rect">
            <a:avLst/>
          </a:prstGeom>
        </p:spPr>
      </p:pic>
      <p:pic>
        <p:nvPicPr>
          <p:cNvPr id="5" name="Picture 4" descr="Tilburgse ark na de zomer weer in gebruik: restaurant Boot 013 opent in de  Piushaven - Tilburg.com">
            <a:extLst>
              <a:ext uri="{FF2B5EF4-FFF2-40B4-BE49-F238E27FC236}">
                <a16:creationId xmlns:a16="http://schemas.microsoft.com/office/drawing/2014/main" id="{EB25CF94-8CFA-4284-A163-F427F0E793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8839" y="787342"/>
            <a:ext cx="4106881" cy="2299853"/>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a:extLst>
              <a:ext uri="{FF2B5EF4-FFF2-40B4-BE49-F238E27FC236}">
                <a16:creationId xmlns:a16="http://schemas.microsoft.com/office/drawing/2014/main" id="{13EDACE0-3FA3-4D51-B048-D8FFFDBD7EC6}"/>
              </a:ext>
            </a:extLst>
          </p:cNvPr>
          <p:cNvPicPr>
            <a:picLocks noChangeAspect="1"/>
          </p:cNvPicPr>
          <p:nvPr/>
        </p:nvPicPr>
        <p:blipFill>
          <a:blip r:embed="rId4"/>
          <a:stretch>
            <a:fillRect/>
          </a:stretch>
        </p:blipFill>
        <p:spPr>
          <a:xfrm>
            <a:off x="8493408" y="787342"/>
            <a:ext cx="3456063" cy="2299853"/>
          </a:xfrm>
          <a:prstGeom prst="rect">
            <a:avLst/>
          </a:prstGeom>
        </p:spPr>
      </p:pic>
      <p:pic>
        <p:nvPicPr>
          <p:cNvPr id="8" name="Afbeelding 7">
            <a:extLst>
              <a:ext uri="{FF2B5EF4-FFF2-40B4-BE49-F238E27FC236}">
                <a16:creationId xmlns:a16="http://schemas.microsoft.com/office/drawing/2014/main" id="{6A7035AF-23EA-4480-97C5-3FDC70420B75}"/>
              </a:ext>
            </a:extLst>
          </p:cNvPr>
          <p:cNvPicPr>
            <a:picLocks noChangeAspect="1"/>
          </p:cNvPicPr>
          <p:nvPr/>
        </p:nvPicPr>
        <p:blipFill>
          <a:blip r:embed="rId5"/>
          <a:stretch>
            <a:fillRect/>
          </a:stretch>
        </p:blipFill>
        <p:spPr>
          <a:xfrm>
            <a:off x="8038656" y="3314788"/>
            <a:ext cx="3910815" cy="2933111"/>
          </a:xfrm>
          <a:prstGeom prst="rect">
            <a:avLst/>
          </a:prstGeom>
        </p:spPr>
      </p:pic>
      <p:pic>
        <p:nvPicPr>
          <p:cNvPr id="2050" name="Picture 2" descr=" WOUW! Luchtopnames Jeruzalem Nieuwbouw Tilburg Drone (UltraHD 4K) -  YouTube">
            <a:extLst>
              <a:ext uri="{FF2B5EF4-FFF2-40B4-BE49-F238E27FC236}">
                <a16:creationId xmlns:a16="http://schemas.microsoft.com/office/drawing/2014/main" id="{88EC5FA1-9BBC-44D6-BD4B-837A7AA702B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3235" b="14146"/>
          <a:stretch/>
        </p:blipFill>
        <p:spPr bwMode="auto">
          <a:xfrm>
            <a:off x="554681" y="3314788"/>
            <a:ext cx="4572000" cy="249011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et Ketelhuis - AaBe Fabriek">
            <a:extLst>
              <a:ext uri="{FF2B5EF4-FFF2-40B4-BE49-F238E27FC236}">
                <a16:creationId xmlns:a16="http://schemas.microsoft.com/office/drawing/2014/main" id="{3856A13B-AAE0-4187-B75B-CE935EB0381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893" y="3314788"/>
            <a:ext cx="249555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9041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10FCF674-C703-4ADC-B6A4-F21AAF9DA05F}"/>
              </a:ext>
            </a:extLst>
          </p:cNvPr>
          <p:cNvPicPr>
            <a:picLocks noChangeAspect="1"/>
          </p:cNvPicPr>
          <p:nvPr/>
        </p:nvPicPr>
        <p:blipFill rotWithShape="1">
          <a:blip r:embed="rId3"/>
          <a:srcRect l="9101" t="22619" r="4860" b="10562"/>
          <a:stretch/>
        </p:blipFill>
        <p:spPr>
          <a:xfrm>
            <a:off x="851042" y="1441772"/>
            <a:ext cx="10489915" cy="4582474"/>
          </a:xfrm>
          <a:prstGeom prst="rect">
            <a:avLst/>
          </a:prstGeom>
        </p:spPr>
      </p:pic>
      <p:sp>
        <p:nvSpPr>
          <p:cNvPr id="13" name="Ovaal 12">
            <a:extLst>
              <a:ext uri="{FF2B5EF4-FFF2-40B4-BE49-F238E27FC236}">
                <a16:creationId xmlns:a16="http://schemas.microsoft.com/office/drawing/2014/main" id="{5189D125-93C9-438C-84AC-1F320C466D9A}"/>
              </a:ext>
            </a:extLst>
          </p:cNvPr>
          <p:cNvSpPr/>
          <p:nvPr/>
        </p:nvSpPr>
        <p:spPr>
          <a:xfrm>
            <a:off x="7263829" y="2589088"/>
            <a:ext cx="3246633" cy="314389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Ovaal 13">
            <a:extLst>
              <a:ext uri="{FF2B5EF4-FFF2-40B4-BE49-F238E27FC236}">
                <a16:creationId xmlns:a16="http://schemas.microsoft.com/office/drawing/2014/main" id="{8ECAA33A-23CE-49BE-BE2B-5113B0E3C570}"/>
              </a:ext>
            </a:extLst>
          </p:cNvPr>
          <p:cNvSpPr/>
          <p:nvPr/>
        </p:nvSpPr>
        <p:spPr>
          <a:xfrm rot="20264007">
            <a:off x="1371715" y="3829489"/>
            <a:ext cx="6020656" cy="140547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Ovaal 14">
            <a:extLst>
              <a:ext uri="{FF2B5EF4-FFF2-40B4-BE49-F238E27FC236}">
                <a16:creationId xmlns:a16="http://schemas.microsoft.com/office/drawing/2014/main" id="{6666BC04-4E53-4894-BA44-6A11E8AE3587}"/>
              </a:ext>
            </a:extLst>
          </p:cNvPr>
          <p:cNvSpPr/>
          <p:nvPr/>
        </p:nvSpPr>
        <p:spPr>
          <a:xfrm rot="20389166">
            <a:off x="6611589" y="1940119"/>
            <a:ext cx="3028994" cy="7859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Ovaal 16">
            <a:extLst>
              <a:ext uri="{FF2B5EF4-FFF2-40B4-BE49-F238E27FC236}">
                <a16:creationId xmlns:a16="http://schemas.microsoft.com/office/drawing/2014/main" id="{FEF4A15E-259C-4EA1-9842-24E47E37BEB1}"/>
              </a:ext>
            </a:extLst>
          </p:cNvPr>
          <p:cNvSpPr/>
          <p:nvPr/>
        </p:nvSpPr>
        <p:spPr>
          <a:xfrm>
            <a:off x="5810288" y="4954160"/>
            <a:ext cx="1453541" cy="11795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845698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nl-NL" sz="4400" b="1" i="0" u="none" strike="noStrike" kern="1200" cap="none" spc="0" normalizeH="0" baseline="0" noProof="0" dirty="0">
                <a:ln>
                  <a:noFill/>
                </a:ln>
                <a:solidFill>
                  <a:srgbClr val="B8A1FF"/>
                </a:solidFill>
                <a:effectLst/>
                <a:uLnTx/>
                <a:uFillTx/>
                <a:latin typeface="Arial" panose="020B0604020202020204" pitchFamily="34" charset="0"/>
                <a:ea typeface="+mj-ea"/>
                <a:cs typeface="Arial" panose="020B0604020202020204" pitchFamily="34" charset="0"/>
              </a:rPr>
              <a:t>Leefbare stad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nl-NL" sz="4400" b="1" i="0" u="none" strike="noStrike" kern="1200" cap="none" spc="0" normalizeH="0" baseline="0" noProof="0" dirty="0" err="1">
                <a:ln>
                  <a:noFill/>
                </a:ln>
                <a:solidFill>
                  <a:srgbClr val="B8A1FF"/>
                </a:solidFill>
                <a:effectLst/>
                <a:uLnTx/>
                <a:uFillTx/>
                <a:latin typeface="Arial" panose="020B0604020202020204" pitchFamily="34" charset="0"/>
                <a:ea typeface="+mj-ea"/>
                <a:cs typeface="Arial" panose="020B0604020202020204" pitchFamily="34" charset="0"/>
              </a:rPr>
              <a:t>Expertles</a:t>
            </a:r>
            <a:r>
              <a:rPr kumimoji="0" lang="nl-NL" sz="4400" b="1" i="0" u="none" strike="noStrike" kern="1200" cap="none" spc="0" normalizeH="0" baseline="0" noProof="0" dirty="0">
                <a:ln>
                  <a:noFill/>
                </a:ln>
                <a:solidFill>
                  <a:srgbClr val="B8A1FF"/>
                </a:solidFill>
                <a:effectLst/>
                <a:uLnTx/>
                <a:uFillTx/>
                <a:latin typeface="Arial" panose="020B0604020202020204" pitchFamily="34" charset="0"/>
                <a:ea typeface="+mj-ea"/>
                <a:cs typeface="Arial" panose="020B0604020202020204" pitchFamily="34" charset="0"/>
              </a:rPr>
              <a:t> Stad en wijk</a:t>
            </a:r>
            <a:endParaRPr kumimoji="0" lang="nl-NL" sz="4400" b="0" i="0" u="none" strike="noStrike" kern="1200" cap="none" spc="0" normalizeH="0" baseline="0" noProof="0" dirty="0">
              <a:ln>
                <a:noFill/>
              </a:ln>
              <a:solidFill>
                <a:srgbClr val="B8A1FF"/>
              </a:solidFill>
              <a:effectLst/>
              <a:uLnTx/>
              <a:uFillTx/>
              <a:latin typeface="Arial" panose="020B0604020202020204" pitchFamily="34" charset="0"/>
              <a:ea typeface="+mj-ea"/>
              <a:cs typeface="Arial" panose="020B0604020202020204" pitchFamily="34" charset="0"/>
            </a:endParaRP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7210764" y="2186840"/>
            <a:ext cx="4009686"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1"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Begrippen in deze les:</a:t>
            </a:r>
          </a:p>
          <a:p>
            <a:pPr>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Sociale basis  </a:t>
            </a:r>
          </a:p>
          <a:p>
            <a:pPr>
              <a:defRPr/>
            </a:pPr>
            <a:r>
              <a:rPr kumimoji="0" lang="nl-NL"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Aandachtswijk</a:t>
            </a:r>
            <a:r>
              <a:rPr kumimoji="0" lang="nl-NL"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focuswijken en Vogelaarwijk. </a:t>
            </a:r>
          </a:p>
          <a:p>
            <a:pPr>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PACT aanpak gemeente Tilburg  </a:t>
            </a:r>
          </a:p>
          <a:p>
            <a:pPr>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Gebiedsontwikkeling </a:t>
            </a: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extLst>
              <p:ext uri="{D42A27DB-BD31-4B8C-83A1-F6EECF244321}">
                <p14:modId xmlns:p14="http://schemas.microsoft.com/office/powerpoint/2010/main" val="3652414470"/>
              </p:ext>
            </p:extLst>
          </p:nvPr>
        </p:nvGraphicFramePr>
        <p:xfrm>
          <a:off x="2032961" y="6161520"/>
          <a:ext cx="7459328"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738909">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0" kern="1200" dirty="0">
                          <a:solidFill>
                            <a:schemeClr val="bg2"/>
                          </a:solidFill>
                        </a:rPr>
                        <a:t>Week 1</a:t>
                      </a:r>
                      <a:endParaRPr lang="nl-NL" sz="1200" b="0" kern="1200" dirty="0">
                        <a:solidFill>
                          <a:schemeClr val="bg2"/>
                        </a:solidFill>
                        <a:latin typeface="+mn-lt"/>
                        <a:ea typeface="+mn-ea"/>
                        <a:cs typeface="+mn-cs"/>
                      </a:endParaRPr>
                    </a:p>
                  </a:txBody>
                  <a:tcPr anchor="ctr"/>
                </a:tc>
                <a:tc>
                  <a:txBody>
                    <a:bodyPr/>
                    <a:lstStyle/>
                    <a:p>
                      <a:pPr marL="0" algn="ctr" defTabSz="914400" rtl="0" eaLnBrk="1" latinLnBrk="0" hangingPunct="1"/>
                      <a:r>
                        <a:rPr lang="nl-NL" sz="1200" b="0" kern="1200" dirty="0">
                          <a:solidFill>
                            <a:schemeClr val="bg2"/>
                          </a:solidFill>
                        </a:rPr>
                        <a:t>Week 2</a:t>
                      </a:r>
                      <a:endParaRPr lang="nl-NL" sz="1200" b="0" kern="1200" dirty="0">
                        <a:solidFill>
                          <a:schemeClr val="bg2"/>
                        </a:solidFill>
                        <a:latin typeface="+mn-lt"/>
                        <a:ea typeface="+mn-ea"/>
                        <a:cs typeface="+mn-cs"/>
                      </a:endParaRPr>
                    </a:p>
                  </a:txBody>
                  <a:tcPr anchor="ctr"/>
                </a:tc>
                <a:tc>
                  <a:txBody>
                    <a:bodyPr/>
                    <a:lstStyle/>
                    <a:p>
                      <a:pPr algn="ctr"/>
                      <a:r>
                        <a:rPr lang="nl-NL" sz="1200" b="0" kern="1200" dirty="0">
                          <a:solidFill>
                            <a:schemeClr val="tx1"/>
                          </a:solidFill>
                        </a:rPr>
                        <a:t>Week 3</a:t>
                      </a:r>
                      <a:endParaRPr lang="nl-NL" sz="1200" b="0" kern="1200" dirty="0">
                        <a:solidFill>
                          <a:schemeClr val="tx1"/>
                        </a:solidFill>
                        <a:latin typeface="+mn-lt"/>
                        <a:ea typeface="+mn-ea"/>
                        <a:cs typeface="+mn-cs"/>
                      </a:endParaRPr>
                    </a:p>
                  </a:txBody>
                  <a:tcPr anchor="ctr"/>
                </a:tc>
                <a:tc>
                  <a:txBody>
                    <a:bodyPr/>
                    <a:lstStyle/>
                    <a:p>
                      <a:pPr algn="ctr"/>
                      <a:r>
                        <a:rPr lang="nl-NL" sz="1200" b="1" kern="1200">
                          <a:solidFill>
                            <a:schemeClr val="bg1">
                              <a:lumMod val="85000"/>
                            </a:schemeClr>
                          </a:solidFill>
                        </a:rPr>
                        <a:t>Week 4</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b="1" kern="1200">
                          <a:solidFill>
                            <a:schemeClr val="bg1">
                              <a:lumMod val="85000"/>
                            </a:schemeClr>
                          </a:solidFill>
                        </a:rPr>
                        <a:t>Week 5</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dirty="0">
                          <a:solidFill>
                            <a:schemeClr val="bg1">
                              <a:lumMod val="85000"/>
                            </a:schemeClr>
                          </a:solidFill>
                        </a:rPr>
                        <a:t>Week 6</a:t>
                      </a:r>
                    </a:p>
                  </a:txBody>
                  <a:tcPr anchor="ctr"/>
                </a:tc>
                <a:tc>
                  <a:txBody>
                    <a:bodyPr/>
                    <a:lstStyle/>
                    <a:p>
                      <a:pPr algn="ctr"/>
                      <a:r>
                        <a:rPr lang="nl-NL" sz="1200">
                          <a:solidFill>
                            <a:schemeClr val="bg1">
                              <a:lumMod val="85000"/>
                            </a:schemeClr>
                          </a:solidFill>
                        </a:rPr>
                        <a:t>Week 7</a:t>
                      </a:r>
                    </a:p>
                  </a:txBody>
                  <a:tcPr anchor="ctr"/>
                </a:tc>
                <a:tc>
                  <a:txBody>
                    <a:bodyPr/>
                    <a:lstStyle/>
                    <a:p>
                      <a:pPr algn="ctr"/>
                      <a:r>
                        <a:rPr lang="nl-NL" sz="1200">
                          <a:solidFill>
                            <a:schemeClr val="bg1">
                              <a:lumMod val="85000"/>
                            </a:schemeClr>
                          </a:solidFill>
                        </a:rPr>
                        <a:t>Week 8</a:t>
                      </a:r>
                    </a:p>
                  </a:txBody>
                  <a:tcPr anchor="ctr"/>
                </a:tc>
                <a:tc>
                  <a:txBody>
                    <a:bodyPr/>
                    <a:lstStyle/>
                    <a:p>
                      <a:pPr algn="ctr"/>
                      <a:r>
                        <a:rPr lang="nl-NL" sz="1200">
                          <a:solidFill>
                            <a:schemeClr val="bg1">
                              <a:lumMod val="85000"/>
                            </a:schemeClr>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6112"/>
          <a:stretch/>
        </p:blipFill>
        <p:spPr>
          <a:xfrm>
            <a:off x="6180942" y="2080101"/>
            <a:ext cx="836782" cy="700279"/>
          </a:xfrm>
          <a:prstGeom prst="rect">
            <a:avLst/>
          </a:prstGeom>
        </p:spPr>
      </p:pic>
      <p:pic>
        <p:nvPicPr>
          <p:cNvPr id="12" name="Graphic 11" descr="Agenda silhouet">
            <a:extLst>
              <a:ext uri="{FF2B5EF4-FFF2-40B4-BE49-F238E27FC236}">
                <a16:creationId xmlns:a16="http://schemas.microsoft.com/office/drawing/2014/main" id="{2A02EC8A-F297-4241-92B5-1BC63B1180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142" y="4622465"/>
            <a:ext cx="914400" cy="914400"/>
          </a:xfrm>
          <a:prstGeom prst="rect">
            <a:avLst/>
          </a:prstGeom>
        </p:spPr>
      </p:pic>
      <p:sp>
        <p:nvSpPr>
          <p:cNvPr id="13" name="Tijdelijke aanduiding voor inhoud 5">
            <a:extLst>
              <a:ext uri="{FF2B5EF4-FFF2-40B4-BE49-F238E27FC236}">
                <a16:creationId xmlns:a16="http://schemas.microsoft.com/office/drawing/2014/main" id="{BC3B0B6C-7490-49B6-9060-444D61A2630D}"/>
              </a:ext>
            </a:extLst>
          </p:cNvPr>
          <p:cNvSpPr txBox="1">
            <a:spLocks/>
          </p:cNvSpPr>
          <p:nvPr/>
        </p:nvSpPr>
        <p:spPr bwMode="auto">
          <a:xfrm>
            <a:off x="1729105" y="4707737"/>
            <a:ext cx="479552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1"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Les en datum</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0" i="0" u="none" strike="noStrike" kern="1200" cap="none" spc="0" normalizeH="0" baseline="0" noProof="0" dirty="0">
                <a:ln>
                  <a:noFill/>
                </a:ln>
                <a:solidFill>
                  <a:srgbClr val="000644"/>
                </a:solidFill>
                <a:effectLst/>
                <a:uLnTx/>
                <a:uFillTx/>
                <a:latin typeface="Arial"/>
                <a:cs typeface="Arial"/>
              </a:rPr>
              <a:t>Les 2 van </a:t>
            </a:r>
            <a:r>
              <a:rPr lang="nl-NL" sz="1800" dirty="0">
                <a:solidFill>
                  <a:srgbClr val="000644"/>
                </a:solidFill>
                <a:latin typeface="Arial"/>
                <a:cs typeface="Arial"/>
              </a:rPr>
              <a:t>donderdag</a:t>
            </a:r>
            <a:r>
              <a:rPr kumimoji="0" lang="nl-NL" sz="1800" b="0" i="0" u="none" strike="noStrike" kern="1200" cap="none" spc="0" normalizeH="0" baseline="0" noProof="0" dirty="0">
                <a:ln>
                  <a:noFill/>
                </a:ln>
                <a:solidFill>
                  <a:srgbClr val="000644"/>
                </a:solidFill>
                <a:effectLst/>
                <a:uLnTx/>
                <a:uFillTx/>
                <a:latin typeface="Arial"/>
                <a:cs typeface="Arial"/>
              </a:rPr>
              <a:t> </a:t>
            </a:r>
            <a:r>
              <a:rPr lang="nl-NL" sz="1800" dirty="0">
                <a:solidFill>
                  <a:srgbClr val="000644"/>
                </a:solidFill>
                <a:latin typeface="Arial"/>
                <a:cs typeface="Arial"/>
              </a:rPr>
              <a:t>16</a:t>
            </a:r>
            <a:r>
              <a:rPr kumimoji="0" lang="nl-NL" sz="1800" b="0" i="0" u="none" strike="noStrike" kern="1200" cap="none" spc="0" normalizeH="0" baseline="0" noProof="0" dirty="0">
                <a:ln>
                  <a:noFill/>
                </a:ln>
                <a:solidFill>
                  <a:srgbClr val="000644"/>
                </a:solidFill>
                <a:effectLst/>
                <a:uLnTx/>
                <a:uFillTx/>
                <a:latin typeface="Arial"/>
                <a:cs typeface="Arial"/>
              </a:rPr>
              <a:t> september 2021</a:t>
            </a:r>
            <a:endParaRPr lang="nl-NL" sz="1800" b="0" i="0" u="none" strike="noStrike" kern="1200" cap="none" spc="0" normalizeH="0" baseline="0" noProof="0" dirty="0">
              <a:ln>
                <a:noFill/>
              </a:ln>
              <a:solidFill>
                <a:srgbClr val="000644"/>
              </a:solidFill>
              <a:effectLst/>
              <a:uLnTx/>
              <a:uFillTx/>
              <a:latin typeface="Arial"/>
              <a:cs typeface="Arial"/>
            </a:endParaRP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endPar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5" name="Graphic 14" descr="Klaslokaal met effen opvulling">
            <a:extLst>
              <a:ext uri="{FF2B5EF4-FFF2-40B4-BE49-F238E27FC236}">
                <a16:creationId xmlns:a16="http://schemas.microsoft.com/office/drawing/2014/main" id="{D406E31E-B8E8-4C03-909F-1F5199DD06E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0142" y="1880702"/>
            <a:ext cx="914400" cy="914400"/>
          </a:xfrm>
          <a:prstGeom prst="rect">
            <a:avLst/>
          </a:prstGeom>
        </p:spPr>
      </p:pic>
      <p:sp>
        <p:nvSpPr>
          <p:cNvPr id="16" name="Tijdelijke aanduiding voor inhoud 5">
            <a:extLst>
              <a:ext uri="{FF2B5EF4-FFF2-40B4-BE49-F238E27FC236}">
                <a16:creationId xmlns:a16="http://schemas.microsoft.com/office/drawing/2014/main" id="{24004357-24FE-4167-B53C-9F42B4C70B3D}"/>
              </a:ext>
            </a:extLst>
          </p:cNvPr>
          <p:cNvSpPr txBox="1">
            <a:spLocks/>
          </p:cNvSpPr>
          <p:nvPr/>
        </p:nvSpPr>
        <p:spPr bwMode="auto">
          <a:xfrm>
            <a:off x="1729105" y="1921944"/>
            <a:ext cx="3902710" cy="10593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1"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Groep</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Leerjaar 3</a:t>
            </a:r>
          </a:p>
        </p:txBody>
      </p:sp>
      <p:pic>
        <p:nvPicPr>
          <p:cNvPr id="18" name="Graphic 17" descr="Badge: 1 silhouet">
            <a:extLst>
              <a:ext uri="{FF2B5EF4-FFF2-40B4-BE49-F238E27FC236}">
                <a16:creationId xmlns:a16="http://schemas.microsoft.com/office/drawing/2014/main" id="{F0B35AF7-38C8-44C9-B9B5-71C955DC5C1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40142" y="3297520"/>
            <a:ext cx="914400" cy="914400"/>
          </a:xfrm>
          <a:prstGeom prst="rect">
            <a:avLst/>
          </a:prstGeom>
        </p:spPr>
      </p:pic>
      <p:sp>
        <p:nvSpPr>
          <p:cNvPr id="19" name="Tijdelijke aanduiding voor inhoud 5">
            <a:extLst>
              <a:ext uri="{FF2B5EF4-FFF2-40B4-BE49-F238E27FC236}">
                <a16:creationId xmlns:a16="http://schemas.microsoft.com/office/drawing/2014/main" id="{DD358EE9-0D6B-4D22-ACF3-8516B8A51C58}"/>
              </a:ext>
            </a:extLst>
          </p:cNvPr>
          <p:cNvSpPr txBox="1">
            <a:spLocks/>
          </p:cNvSpPr>
          <p:nvPr/>
        </p:nvSpPr>
        <p:spPr bwMode="auto">
          <a:xfrm>
            <a:off x="1729105" y="3386888"/>
            <a:ext cx="3902710" cy="10593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1"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Periode </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Periode 1</a:t>
            </a:r>
          </a:p>
        </p:txBody>
      </p:sp>
    </p:spTree>
    <p:extLst>
      <p:ext uri="{BB962C8B-B14F-4D97-AF65-F5344CB8AC3E}">
        <p14:creationId xmlns:p14="http://schemas.microsoft.com/office/powerpoint/2010/main" val="4084983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5BF71F-150C-436C-B4D7-CBFEE59B85E9}"/>
              </a:ext>
            </a:extLst>
          </p:cNvPr>
          <p:cNvSpPr>
            <a:spLocks noGrp="1"/>
          </p:cNvSpPr>
          <p:nvPr>
            <p:ph type="ctrTitle"/>
          </p:nvPr>
        </p:nvSpPr>
        <p:spPr/>
        <p:txBody>
          <a:bodyPr/>
          <a:lstStyle/>
          <a:p>
            <a:r>
              <a:rPr lang="nl-NL" dirty="0"/>
              <a:t>Op naar Zuiderkwartier!</a:t>
            </a:r>
          </a:p>
        </p:txBody>
      </p:sp>
      <p:sp>
        <p:nvSpPr>
          <p:cNvPr id="3" name="Ondertitel 2">
            <a:extLst>
              <a:ext uri="{FF2B5EF4-FFF2-40B4-BE49-F238E27FC236}">
                <a16:creationId xmlns:a16="http://schemas.microsoft.com/office/drawing/2014/main" id="{21BC8F0D-D3DD-4C50-86E7-4E34B2A9C978}"/>
              </a:ext>
            </a:extLst>
          </p:cNvPr>
          <p:cNvSpPr>
            <a:spLocks noGrp="1"/>
          </p:cNvSpPr>
          <p:nvPr>
            <p:ph type="subTitle" idx="1"/>
          </p:nvPr>
        </p:nvSpPr>
        <p:spPr/>
        <p:txBody>
          <a:bodyPr/>
          <a:lstStyle/>
          <a:p>
            <a:r>
              <a:rPr lang="nl-NL" dirty="0"/>
              <a:t>Op onderzoek uit.</a:t>
            </a:r>
          </a:p>
        </p:txBody>
      </p:sp>
    </p:spTree>
    <p:extLst>
      <p:ext uri="{BB962C8B-B14F-4D97-AF65-F5344CB8AC3E}">
        <p14:creationId xmlns:p14="http://schemas.microsoft.com/office/powerpoint/2010/main" val="3940607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F4FD18-EC85-4CDB-8114-7C74828E8ED3}"/>
              </a:ext>
            </a:extLst>
          </p:cNvPr>
          <p:cNvSpPr>
            <a:spLocks noGrp="1"/>
          </p:cNvSpPr>
          <p:nvPr>
            <p:ph type="title"/>
          </p:nvPr>
        </p:nvSpPr>
        <p:spPr>
          <a:xfrm>
            <a:off x="711200" y="172085"/>
            <a:ext cx="10515600" cy="1325563"/>
          </a:xfrm>
        </p:spPr>
        <p:txBody>
          <a:bodyPr/>
          <a:lstStyle/>
          <a:p>
            <a:r>
              <a:rPr lang="nl-NL" dirty="0"/>
              <a:t>Zuiderkwartier? </a:t>
            </a:r>
          </a:p>
        </p:txBody>
      </p:sp>
      <p:pic>
        <p:nvPicPr>
          <p:cNvPr id="4" name="Afbeelding 3">
            <a:extLst>
              <a:ext uri="{FF2B5EF4-FFF2-40B4-BE49-F238E27FC236}">
                <a16:creationId xmlns:a16="http://schemas.microsoft.com/office/drawing/2014/main" id="{39669A7A-219F-47F9-BCAF-C41CEBF1CBD7}"/>
              </a:ext>
            </a:extLst>
          </p:cNvPr>
          <p:cNvPicPr>
            <a:picLocks noChangeAspect="1"/>
          </p:cNvPicPr>
          <p:nvPr/>
        </p:nvPicPr>
        <p:blipFill rotWithShape="1">
          <a:blip r:embed="rId2"/>
          <a:srcRect l="36916" t="14223" b="5323"/>
          <a:stretch/>
        </p:blipFill>
        <p:spPr>
          <a:xfrm>
            <a:off x="711200" y="1340485"/>
            <a:ext cx="7691120" cy="5517515"/>
          </a:xfrm>
          <a:prstGeom prst="rect">
            <a:avLst/>
          </a:prstGeom>
        </p:spPr>
      </p:pic>
    </p:spTree>
    <p:extLst>
      <p:ext uri="{BB962C8B-B14F-4D97-AF65-F5344CB8AC3E}">
        <p14:creationId xmlns:p14="http://schemas.microsoft.com/office/powerpoint/2010/main" val="11526249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77139B60-9DA0-4E15-924F-43EA0E04BD63}"/>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0127703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E8960007-7124-47BF-AC7A-135AF5C082F7}"/>
              </a:ext>
            </a:extLst>
          </p:cNvPr>
          <p:cNvSpPr/>
          <p:nvPr/>
        </p:nvSpPr>
        <p:spPr>
          <a:xfrm>
            <a:off x="554987" y="1068740"/>
            <a:ext cx="3497802" cy="954107"/>
          </a:xfrm>
          <a:prstGeom prst="rect">
            <a:avLst/>
          </a:prstGeom>
        </p:spPr>
        <p:txBody>
          <a:bodyPr wrap="square">
            <a:spAutoFit/>
          </a:bodyPr>
          <a:lstStyle/>
          <a:p>
            <a:r>
              <a:rPr lang="nl-NL" sz="2800" dirty="0"/>
              <a:t>Op onderzoek </a:t>
            </a:r>
          </a:p>
          <a:p>
            <a:r>
              <a:rPr lang="nl-NL" sz="2800" dirty="0"/>
              <a:t>Uitleg over opdracht</a:t>
            </a:r>
          </a:p>
        </p:txBody>
      </p:sp>
      <p:sp>
        <p:nvSpPr>
          <p:cNvPr id="7" name="Ovaal 6">
            <a:extLst>
              <a:ext uri="{FF2B5EF4-FFF2-40B4-BE49-F238E27FC236}">
                <a16:creationId xmlns:a16="http://schemas.microsoft.com/office/drawing/2014/main" id="{EA4E3179-AABF-4C4C-93D7-387FC2AB704B}"/>
              </a:ext>
            </a:extLst>
          </p:cNvPr>
          <p:cNvSpPr/>
          <p:nvPr/>
        </p:nvSpPr>
        <p:spPr>
          <a:xfrm rot="20337793">
            <a:off x="664774" y="2180199"/>
            <a:ext cx="2208620" cy="1021756"/>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a:solidFill>
                  <a:schemeClr val="tx1"/>
                </a:solidFill>
              </a:rPr>
              <a:t>In 4 groepjes</a:t>
            </a:r>
            <a:endParaRPr lang="nl-NL" sz="2800" dirty="0"/>
          </a:p>
        </p:txBody>
      </p:sp>
      <p:sp>
        <p:nvSpPr>
          <p:cNvPr id="8" name="Ovaal 7">
            <a:extLst>
              <a:ext uri="{FF2B5EF4-FFF2-40B4-BE49-F238E27FC236}">
                <a16:creationId xmlns:a16="http://schemas.microsoft.com/office/drawing/2014/main" id="{5E11FCA3-831D-45CA-8B10-BBC64743CC41}"/>
              </a:ext>
            </a:extLst>
          </p:cNvPr>
          <p:cNvSpPr/>
          <p:nvPr/>
        </p:nvSpPr>
        <p:spPr>
          <a:xfrm>
            <a:off x="1405481" y="3144358"/>
            <a:ext cx="2592580" cy="2167848"/>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Bij terugkomst info verzamelen en presenteren incl. foto's </a:t>
            </a:r>
          </a:p>
        </p:txBody>
      </p:sp>
      <p:sp>
        <p:nvSpPr>
          <p:cNvPr id="11" name="Tekstvak 10">
            <a:extLst>
              <a:ext uri="{FF2B5EF4-FFF2-40B4-BE49-F238E27FC236}">
                <a16:creationId xmlns:a16="http://schemas.microsoft.com/office/drawing/2014/main" id="{722E42FA-4650-4676-9020-B97D1BB0C40E}"/>
              </a:ext>
            </a:extLst>
          </p:cNvPr>
          <p:cNvSpPr txBox="1"/>
          <p:nvPr/>
        </p:nvSpPr>
        <p:spPr>
          <a:xfrm>
            <a:off x="4316560" y="335845"/>
            <a:ext cx="7405455" cy="6186309"/>
          </a:xfrm>
          <a:prstGeom prst="rect">
            <a:avLst/>
          </a:prstGeom>
          <a:noFill/>
        </p:spPr>
        <p:txBody>
          <a:bodyPr wrap="square">
            <a:spAutoFit/>
          </a:bodyPr>
          <a:lstStyle/>
          <a:p>
            <a:r>
              <a:rPr lang="nl-NL" dirty="0"/>
              <a:t>Vraag 1:</a:t>
            </a:r>
          </a:p>
          <a:p>
            <a:r>
              <a:rPr lang="nl-NL" dirty="0"/>
              <a:t>Zoek in het afgebakende gebied drie voorbeelden van ‘het vergroten van de leefbaarheid door recente ingrepen in de ruimtelijke ordening’. Beschrijf ze kort en maak foto’s!</a:t>
            </a:r>
          </a:p>
          <a:p>
            <a:endParaRPr lang="nl-NL" dirty="0"/>
          </a:p>
          <a:p>
            <a:r>
              <a:rPr lang="nl-NL" dirty="0"/>
              <a:t>Vraag 2:</a:t>
            </a:r>
          </a:p>
          <a:p>
            <a:r>
              <a:rPr lang="nl-NL" dirty="0"/>
              <a:t>In deze wijk zie je duidelijk verschil tussen het oude en het nieuwe gedeelte. Zoek 5 grote verschillen en beschrijf die kort, maak er ook foto’s van.</a:t>
            </a:r>
          </a:p>
          <a:p>
            <a:endParaRPr lang="nl-NL" dirty="0"/>
          </a:p>
          <a:p>
            <a:r>
              <a:rPr lang="nl-NL" dirty="0"/>
              <a:t>Vraag 3:</a:t>
            </a:r>
          </a:p>
          <a:p>
            <a:r>
              <a:rPr lang="nl-NL" dirty="0"/>
              <a:t>Zoek minimaal 3 ruimtelijke functies / bestemmingen in dit gedeelte van de wijk. Welke zijn dat en op welke manier hebben ze invloed op de leefbaarheid van de wijk? Beschrijf dit kort.  </a:t>
            </a:r>
          </a:p>
          <a:p>
            <a:endParaRPr lang="nl-NL" dirty="0"/>
          </a:p>
          <a:p>
            <a:r>
              <a:rPr lang="nl-NL" dirty="0"/>
              <a:t>Vraag 4: </a:t>
            </a:r>
          </a:p>
          <a:p>
            <a:r>
              <a:rPr lang="nl-NL" dirty="0"/>
              <a:t>Op welke manier zie je dat er bij de inrichting van deze wijk gezorgd is voor een duurzame toekomst van deze wijk? Zoek minstens drie voorbeelden, beschrijf ze en maak er een foto van!</a:t>
            </a:r>
          </a:p>
          <a:p>
            <a:endParaRPr lang="nl-NL" dirty="0"/>
          </a:p>
          <a:p>
            <a:r>
              <a:rPr lang="nl-NL" dirty="0"/>
              <a:t>Vraag 5:</a:t>
            </a:r>
          </a:p>
          <a:p>
            <a:r>
              <a:rPr lang="nl-NL" dirty="0"/>
              <a:t>Welke drie adviezen zou je geven om de leefbaarheid nog verder te verbeteren? </a:t>
            </a:r>
          </a:p>
        </p:txBody>
      </p:sp>
    </p:spTree>
    <p:extLst>
      <p:ext uri="{BB962C8B-B14F-4D97-AF65-F5344CB8AC3E}">
        <p14:creationId xmlns:p14="http://schemas.microsoft.com/office/powerpoint/2010/main" val="14666184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D1C837-0AE3-4235-9B16-AAC3082AF2F4}"/>
              </a:ext>
            </a:extLst>
          </p:cNvPr>
          <p:cNvSpPr>
            <a:spLocks noGrp="1"/>
          </p:cNvSpPr>
          <p:nvPr>
            <p:ph type="title"/>
          </p:nvPr>
        </p:nvSpPr>
        <p:spPr/>
        <p:txBody>
          <a:bodyPr/>
          <a:lstStyle/>
          <a:p>
            <a:r>
              <a:rPr lang="nl-NL" dirty="0"/>
              <a:t>Practicum!</a:t>
            </a:r>
          </a:p>
        </p:txBody>
      </p:sp>
      <p:sp>
        <p:nvSpPr>
          <p:cNvPr id="3" name="Tekstvak 2">
            <a:extLst>
              <a:ext uri="{FF2B5EF4-FFF2-40B4-BE49-F238E27FC236}">
                <a16:creationId xmlns:a16="http://schemas.microsoft.com/office/drawing/2014/main" id="{BFF1D203-3302-44F4-B06A-9E17B5758BAE}"/>
              </a:ext>
            </a:extLst>
          </p:cNvPr>
          <p:cNvSpPr txBox="1"/>
          <p:nvPr/>
        </p:nvSpPr>
        <p:spPr>
          <a:xfrm>
            <a:off x="1047750" y="1933575"/>
            <a:ext cx="8886825" cy="1938992"/>
          </a:xfrm>
          <a:prstGeom prst="rect">
            <a:avLst/>
          </a:prstGeom>
          <a:noFill/>
        </p:spPr>
        <p:txBody>
          <a:bodyPr wrap="square" rtlCol="0">
            <a:spAutoFit/>
          </a:bodyPr>
          <a:lstStyle/>
          <a:p>
            <a:pPr marL="342900" indent="-342900">
              <a:buFont typeface="Arial" panose="020B0604020202020204" pitchFamily="34" charset="0"/>
              <a:buChar char="•"/>
            </a:pPr>
            <a:r>
              <a:rPr lang="nl-NL" sz="2000" dirty="0"/>
              <a:t>Een van jullie voert een activiteit uit: min. 15 minuten, maximaal 30 minuten</a:t>
            </a:r>
          </a:p>
          <a:p>
            <a:pPr marL="342900" indent="-342900">
              <a:buFont typeface="Arial" panose="020B0604020202020204" pitchFamily="34" charset="0"/>
              <a:buChar char="•"/>
            </a:pPr>
            <a:endParaRPr lang="nl-NL" sz="2000" dirty="0"/>
          </a:p>
          <a:p>
            <a:pPr marL="342900" indent="-342900">
              <a:buFont typeface="Arial" panose="020B0604020202020204" pitchFamily="34" charset="0"/>
              <a:buChar char="•"/>
            </a:pPr>
            <a:r>
              <a:rPr lang="nl-NL" sz="2000" dirty="0"/>
              <a:t>Een deel van de klas  is ‘groep’ als in deelnemer. Na de activiteit kunnen jullie als deelnemer feedback geven. </a:t>
            </a:r>
          </a:p>
          <a:p>
            <a:pPr marL="342900" indent="-342900">
              <a:buFont typeface="Arial" panose="020B0604020202020204" pitchFamily="34" charset="0"/>
              <a:buChar char="•"/>
            </a:pPr>
            <a:endParaRPr lang="nl-NL" sz="2000" dirty="0"/>
          </a:p>
          <a:p>
            <a:pPr marL="342900" indent="-342900">
              <a:buFont typeface="Arial" panose="020B0604020202020204" pitchFamily="34" charset="0"/>
              <a:buChar char="•"/>
            </a:pPr>
            <a:r>
              <a:rPr lang="nl-NL" sz="2000" dirty="0"/>
              <a:t>Twee mensen zijn observator en vullen het observatieformulier in. </a:t>
            </a:r>
          </a:p>
        </p:txBody>
      </p:sp>
    </p:spTree>
    <p:extLst>
      <p:ext uri="{BB962C8B-B14F-4D97-AF65-F5344CB8AC3E}">
        <p14:creationId xmlns:p14="http://schemas.microsoft.com/office/powerpoint/2010/main" val="967611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05A169BC-AA7A-4072-AD4E-222309023084}"/>
              </a:ext>
            </a:extLst>
          </p:cNvPr>
          <p:cNvSpPr txBox="1"/>
          <p:nvPr/>
        </p:nvSpPr>
        <p:spPr>
          <a:xfrm>
            <a:off x="695325" y="889844"/>
            <a:ext cx="10658475" cy="4462760"/>
          </a:xfrm>
          <a:prstGeom prst="rect">
            <a:avLst/>
          </a:prstGeom>
          <a:noFill/>
        </p:spPr>
        <p:txBody>
          <a:bodyPr wrap="square">
            <a:spAutoFit/>
          </a:bodyPr>
          <a:lstStyle/>
          <a:p>
            <a:pPr algn="l" rtl="0" fontAlgn="base"/>
            <a:r>
              <a:rPr lang="nl-NL" sz="3200" b="0" i="0" dirty="0">
                <a:solidFill>
                  <a:srgbClr val="000000"/>
                </a:solidFill>
                <a:effectLst/>
                <a:latin typeface="Arial" panose="020B0604020202020204" pitchFamily="34" charset="0"/>
              </a:rPr>
              <a:t>Programma voor vandaag: </a:t>
            </a:r>
          </a:p>
          <a:p>
            <a:pPr algn="l" rtl="0" fontAlgn="base"/>
            <a:endParaRPr lang="nl-NL" dirty="0">
              <a:solidFill>
                <a:srgbClr val="000000"/>
              </a:solidFill>
              <a:latin typeface="Arial" panose="020B0604020202020204" pitchFamily="34" charset="0"/>
            </a:endParaRPr>
          </a:p>
          <a:p>
            <a:pPr algn="l" rtl="0" fontAlgn="base"/>
            <a:r>
              <a:rPr lang="nl-NL" sz="1800" b="1" i="0" dirty="0">
                <a:solidFill>
                  <a:srgbClr val="000000"/>
                </a:solidFill>
                <a:effectLst/>
                <a:latin typeface="Arial" panose="020B0604020202020204" pitchFamily="34" charset="0"/>
              </a:rPr>
              <a:t>11.15 Soorten wijken​, sociale basis  </a:t>
            </a:r>
            <a:endParaRPr lang="nl-NL" sz="1800" b="1" dirty="0">
              <a:solidFill>
                <a:srgbClr val="000000"/>
              </a:solidFill>
              <a:latin typeface="Segoe UI" panose="020B0502040204020203" pitchFamily="34" charset="0"/>
            </a:endParaRPr>
          </a:p>
          <a:p>
            <a:pPr marL="285750" indent="-285750" algn="l" rtl="0" fontAlgn="base">
              <a:buFont typeface="Arial" panose="020B0604020202020204" pitchFamily="34" charset="0"/>
              <a:buChar char="•"/>
            </a:pPr>
            <a:r>
              <a:rPr lang="nl-NL" b="0" i="0" dirty="0">
                <a:solidFill>
                  <a:srgbClr val="000000"/>
                </a:solidFill>
                <a:effectLst/>
                <a:latin typeface="Arial" panose="020B0604020202020204" pitchFamily="34" charset="0"/>
              </a:rPr>
              <a:t>Termen van toen &amp; nu​ </a:t>
            </a:r>
          </a:p>
          <a:p>
            <a:pPr marL="285750" indent="-285750" algn="l" rtl="0" fontAlgn="base">
              <a:buFont typeface="Arial" panose="020B0604020202020204" pitchFamily="34" charset="0"/>
              <a:buChar char="•"/>
            </a:pPr>
            <a:r>
              <a:rPr lang="nl-NL" b="0" i="0" dirty="0">
                <a:solidFill>
                  <a:srgbClr val="000000"/>
                </a:solidFill>
                <a:effectLst/>
                <a:latin typeface="Arial" panose="020B0604020202020204" pitchFamily="34" charset="0"/>
              </a:rPr>
              <a:t>Verdiepen in gebied van de Trouwlaan, Uitvindersbuurt en wijkcentrum Zuiderkwartier​ </a:t>
            </a:r>
          </a:p>
          <a:p>
            <a:pPr marL="285750" indent="-285750" algn="l" rtl="0" fontAlgn="base">
              <a:buFont typeface="Arial" panose="020B0604020202020204" pitchFamily="34" charset="0"/>
              <a:buChar char="•"/>
            </a:pPr>
            <a:r>
              <a:rPr lang="nl-NL" sz="1800" i="0" dirty="0">
                <a:solidFill>
                  <a:srgbClr val="000000"/>
                </a:solidFill>
                <a:effectLst/>
                <a:latin typeface="Arial" panose="020B0604020202020204" pitchFamily="34" charset="0"/>
              </a:rPr>
              <a:t>S</a:t>
            </a:r>
            <a:r>
              <a:rPr lang="nl-NL" sz="1800" b="0" i="0" dirty="0">
                <a:solidFill>
                  <a:srgbClr val="000000"/>
                </a:solidFill>
                <a:effectLst/>
                <a:latin typeface="Arial" panose="020B0604020202020204" pitchFamily="34" charset="0"/>
              </a:rPr>
              <a:t>ociale basis en PACT aanpak </a:t>
            </a:r>
            <a:endParaRPr lang="nl-NL" b="0" i="0" dirty="0">
              <a:solidFill>
                <a:srgbClr val="000000"/>
              </a:solidFill>
              <a:effectLst/>
              <a:latin typeface="Segoe UI" panose="020B0502040204020203" pitchFamily="34" charset="0"/>
            </a:endParaRPr>
          </a:p>
          <a:p>
            <a:pPr algn="l" rtl="0" fontAlgn="base"/>
            <a:r>
              <a:rPr lang="nl-NL" sz="1800" b="0" i="0" dirty="0">
                <a:solidFill>
                  <a:srgbClr val="000000"/>
                </a:solidFill>
                <a:effectLst/>
                <a:latin typeface="Arial" panose="020B0604020202020204" pitchFamily="34" charset="0"/>
              </a:rPr>
              <a:t> </a:t>
            </a:r>
            <a:endParaRPr lang="nl-NL" b="0" i="0" dirty="0">
              <a:solidFill>
                <a:srgbClr val="000000"/>
              </a:solidFill>
              <a:effectLst/>
              <a:latin typeface="Segoe UI" panose="020B0502040204020203" pitchFamily="34" charset="0"/>
            </a:endParaRPr>
          </a:p>
          <a:p>
            <a:pPr algn="l" rtl="0" fontAlgn="base"/>
            <a:r>
              <a:rPr lang="nl-NL" sz="1800" b="1" i="0" dirty="0">
                <a:solidFill>
                  <a:srgbClr val="000000"/>
                </a:solidFill>
                <a:effectLst/>
                <a:latin typeface="Arial" panose="020B0604020202020204" pitchFamily="34" charset="0"/>
              </a:rPr>
              <a:t>12.45 Verdieping = op onderzoek ​</a:t>
            </a:r>
            <a:r>
              <a:rPr lang="nl-NL" sz="1800" b="0" i="0" dirty="0">
                <a:solidFill>
                  <a:srgbClr val="000000"/>
                </a:solidFill>
                <a:effectLst/>
                <a:latin typeface="Arial" panose="020B0604020202020204" pitchFamily="34" charset="0"/>
              </a:rPr>
              <a:t> </a:t>
            </a:r>
            <a:endParaRPr lang="nl-NL" b="0" i="0" dirty="0">
              <a:solidFill>
                <a:srgbClr val="000000"/>
              </a:solidFill>
              <a:effectLst/>
              <a:latin typeface="Segoe UI" panose="020B0502040204020203" pitchFamily="34" charset="0"/>
            </a:endParaRPr>
          </a:p>
          <a:p>
            <a:pPr marL="285750" indent="-285750" algn="l" rtl="0" fontAlgn="base">
              <a:buFont typeface="Arial" panose="020B0604020202020204" pitchFamily="34" charset="0"/>
              <a:buChar char="•"/>
            </a:pPr>
            <a:r>
              <a:rPr lang="nl-NL" sz="1800" b="0" i="0" dirty="0">
                <a:solidFill>
                  <a:srgbClr val="000000"/>
                </a:solidFill>
                <a:effectLst/>
                <a:latin typeface="Arial" panose="020B0604020202020204" pitchFamily="34" charset="0"/>
              </a:rPr>
              <a:t>Uitleg over opdracht, afbakening van wijk  aangeven en richting de Uitvindersbuurt​ </a:t>
            </a:r>
            <a:endParaRPr lang="nl-NL" b="0" i="0" dirty="0">
              <a:solidFill>
                <a:srgbClr val="000000"/>
              </a:solidFill>
              <a:effectLst/>
              <a:latin typeface="Segoe UI" panose="020B0502040204020203" pitchFamily="34" charset="0"/>
            </a:endParaRPr>
          </a:p>
          <a:p>
            <a:pPr marL="285750" indent="-285750" algn="l" rtl="0" fontAlgn="base">
              <a:buFont typeface="Arial" panose="020B0604020202020204" pitchFamily="34" charset="0"/>
              <a:buChar char="•"/>
            </a:pPr>
            <a:r>
              <a:rPr lang="nl-NL" sz="1800" b="0" i="0" dirty="0">
                <a:solidFill>
                  <a:srgbClr val="000000"/>
                </a:solidFill>
                <a:effectLst/>
                <a:latin typeface="Arial" panose="020B0604020202020204" pitchFamily="34" charset="0"/>
              </a:rPr>
              <a:t>13.15 Aankomst en op onderzoek uit​ </a:t>
            </a:r>
            <a:endParaRPr lang="nl-NL" b="0" i="0" dirty="0">
              <a:solidFill>
                <a:srgbClr val="000000"/>
              </a:solidFill>
              <a:effectLst/>
              <a:latin typeface="Segoe UI" panose="020B0502040204020203" pitchFamily="34" charset="0"/>
            </a:endParaRPr>
          </a:p>
          <a:p>
            <a:pPr marL="285750" indent="-285750" algn="l" rtl="0" fontAlgn="base">
              <a:buFont typeface="Arial" panose="020B0604020202020204" pitchFamily="34" charset="0"/>
              <a:buChar char="•"/>
            </a:pPr>
            <a:r>
              <a:rPr lang="nl-NL" sz="1800" b="0" i="0" dirty="0">
                <a:solidFill>
                  <a:srgbClr val="000000"/>
                </a:solidFill>
                <a:effectLst/>
                <a:latin typeface="Arial" panose="020B0604020202020204" pitchFamily="34" charset="0"/>
              </a:rPr>
              <a:t>14.00 Verzamelen en koffie bij het Zuiderkwartier ​ </a:t>
            </a:r>
            <a:endParaRPr lang="nl-NL" b="0" i="0" dirty="0">
              <a:solidFill>
                <a:srgbClr val="000000"/>
              </a:solidFill>
              <a:effectLst/>
              <a:latin typeface="Segoe UI" panose="020B0502040204020203" pitchFamily="34" charset="0"/>
            </a:endParaRPr>
          </a:p>
          <a:p>
            <a:pPr algn="l" rtl="0" fontAlgn="base"/>
            <a:r>
              <a:rPr lang="nl-NL" sz="1800" b="0" i="0" dirty="0">
                <a:solidFill>
                  <a:srgbClr val="000000"/>
                </a:solidFill>
                <a:effectLst/>
                <a:latin typeface="Arial" panose="020B0604020202020204" pitchFamily="34" charset="0"/>
              </a:rPr>
              <a:t> </a:t>
            </a:r>
            <a:endParaRPr lang="nl-NL" b="0" i="0" dirty="0">
              <a:solidFill>
                <a:srgbClr val="000000"/>
              </a:solidFill>
              <a:effectLst/>
              <a:latin typeface="Segoe UI" panose="020B0502040204020203" pitchFamily="34" charset="0"/>
            </a:endParaRPr>
          </a:p>
          <a:p>
            <a:pPr algn="l" rtl="0" fontAlgn="base"/>
            <a:r>
              <a:rPr lang="nl-NL" sz="1800" b="0" i="0" dirty="0">
                <a:solidFill>
                  <a:srgbClr val="000000"/>
                </a:solidFill>
                <a:effectLst/>
                <a:latin typeface="Arial" panose="020B0604020202020204" pitchFamily="34" charset="0"/>
              </a:rPr>
              <a:t>14.30 Terug wandelen naar school en rond 15.00 terug op school ​ </a:t>
            </a:r>
            <a:endParaRPr lang="nl-NL" b="0" i="0" dirty="0">
              <a:solidFill>
                <a:srgbClr val="000000"/>
              </a:solidFill>
              <a:effectLst/>
              <a:latin typeface="Segoe UI" panose="020B0502040204020203" pitchFamily="34" charset="0"/>
            </a:endParaRPr>
          </a:p>
          <a:p>
            <a:pPr algn="l" rtl="0" fontAlgn="base"/>
            <a:endParaRPr lang="nl-NL" sz="1800" b="0" i="0" dirty="0">
              <a:solidFill>
                <a:srgbClr val="000000"/>
              </a:solidFill>
              <a:effectLst/>
              <a:latin typeface="Arial" panose="020B0604020202020204" pitchFamily="34" charset="0"/>
            </a:endParaRPr>
          </a:p>
          <a:p>
            <a:pPr algn="l" rtl="0" fontAlgn="base"/>
            <a:r>
              <a:rPr lang="nl-NL" dirty="0">
                <a:solidFill>
                  <a:srgbClr val="000000"/>
                </a:solidFill>
                <a:latin typeface="Arial" panose="020B0604020202020204" pitchFamily="34" charset="0"/>
              </a:rPr>
              <a:t>15.00 Bente in ons Practicum! </a:t>
            </a:r>
            <a:r>
              <a:rPr lang="nl-NL" sz="1800" b="0" i="0" dirty="0">
                <a:solidFill>
                  <a:srgbClr val="000000"/>
                </a:solidFill>
                <a:effectLst/>
                <a:latin typeface="Arial" panose="020B0604020202020204" pitchFamily="34" charset="0"/>
              </a:rPr>
              <a:t> </a:t>
            </a:r>
            <a:endParaRPr lang="nl-NL"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2525646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1716B35B-274E-4C2B-8AFC-8687440CFEB3}"/>
              </a:ext>
            </a:extLst>
          </p:cNvPr>
          <p:cNvSpPr txBox="1"/>
          <p:nvPr/>
        </p:nvSpPr>
        <p:spPr>
          <a:xfrm>
            <a:off x="827391" y="751888"/>
            <a:ext cx="10507359" cy="584775"/>
          </a:xfrm>
          <a:prstGeom prst="rect">
            <a:avLst/>
          </a:prstGeom>
          <a:solidFill>
            <a:schemeClr val="bg2"/>
          </a:solidFill>
        </p:spPr>
        <p:txBody>
          <a:bodyPr wrap="square" rtlCol="0">
            <a:spAutoFit/>
          </a:bodyPr>
          <a:lstStyle/>
          <a:p>
            <a:r>
              <a:rPr lang="nl-NL" sz="3200" dirty="0"/>
              <a:t>Gebiedsontwikkeling </a:t>
            </a:r>
          </a:p>
        </p:txBody>
      </p:sp>
      <p:sp>
        <p:nvSpPr>
          <p:cNvPr id="5" name="Tekstvak 4">
            <a:extLst>
              <a:ext uri="{FF2B5EF4-FFF2-40B4-BE49-F238E27FC236}">
                <a16:creationId xmlns:a16="http://schemas.microsoft.com/office/drawing/2014/main" id="{6F6FAFFA-192D-4887-A3B3-B88B25D362EF}"/>
              </a:ext>
            </a:extLst>
          </p:cNvPr>
          <p:cNvSpPr txBox="1"/>
          <p:nvPr/>
        </p:nvSpPr>
        <p:spPr>
          <a:xfrm>
            <a:off x="827391" y="1744088"/>
            <a:ext cx="10027578" cy="3170099"/>
          </a:xfrm>
          <a:prstGeom prst="rect">
            <a:avLst/>
          </a:prstGeom>
          <a:noFill/>
        </p:spPr>
        <p:txBody>
          <a:bodyPr wrap="square" rtlCol="0">
            <a:spAutoFit/>
          </a:bodyPr>
          <a:lstStyle/>
          <a:p>
            <a:r>
              <a:rPr lang="nl-NL" sz="2000" dirty="0"/>
              <a:t>Om verschillende redenen worden gebieden ontwikkeld: </a:t>
            </a:r>
          </a:p>
          <a:p>
            <a:pPr marL="285750" indent="-285750">
              <a:buFontTx/>
              <a:buChar char="-"/>
            </a:pPr>
            <a:r>
              <a:rPr lang="nl-NL" sz="2000" dirty="0"/>
              <a:t>Nieuwe gebieden; Flevoland maar ook het ontwikkelen van nieuwe stukken stad:  </a:t>
            </a:r>
            <a:r>
              <a:rPr lang="nl-NL" sz="2000" dirty="0">
                <a:hlinkClick r:id="rId2"/>
              </a:rPr>
              <a:t>https://www.youtube.com/watch?time_continue=28&amp;v=AypGE97Mv1Y&amp;feature=emb_logo</a:t>
            </a:r>
            <a:r>
              <a:rPr lang="nl-NL" sz="2000" dirty="0"/>
              <a:t> </a:t>
            </a:r>
          </a:p>
          <a:p>
            <a:pPr marL="285750" indent="-285750">
              <a:buFontTx/>
              <a:buChar char="-"/>
            </a:pPr>
            <a:endParaRPr lang="nl-NL" sz="2000" dirty="0"/>
          </a:p>
          <a:p>
            <a:pPr marL="285750" indent="-285750">
              <a:buFontTx/>
              <a:buChar char="-"/>
            </a:pPr>
            <a:r>
              <a:rPr lang="nl-NL" sz="2000" dirty="0"/>
              <a:t>Bestaande gebieden aanpassen op behoeftes: meer woningen of hittebestendig maken van steden:  </a:t>
            </a:r>
            <a:r>
              <a:rPr lang="nl-NL" sz="2000" dirty="0">
                <a:hlinkClick r:id="rId3"/>
              </a:rPr>
              <a:t>https://www.youtube.com/watch?time_continue=128&amp;v=dZw-qCpB5Yg&amp;feature=emb_logo</a:t>
            </a:r>
            <a:r>
              <a:rPr lang="nl-NL" sz="2000" dirty="0"/>
              <a:t>  </a:t>
            </a:r>
          </a:p>
          <a:p>
            <a:endParaRPr lang="nl-NL" sz="2000" dirty="0"/>
          </a:p>
          <a:p>
            <a:pPr marL="285750" indent="-285750">
              <a:buFontTx/>
              <a:buChar char="-"/>
            </a:pPr>
            <a:r>
              <a:rPr lang="nl-NL" sz="2000" dirty="0"/>
              <a:t>Bestaande gebieden verbeteren om de sociale leefbaarheid te vergroten bv. in Rotterdam:</a:t>
            </a:r>
          </a:p>
          <a:p>
            <a:pPr marL="285750" indent="-285750">
              <a:buFontTx/>
              <a:buChar char="-"/>
            </a:pPr>
            <a:r>
              <a:rPr lang="nl-NL" sz="2000" dirty="0">
                <a:hlinkClick r:id="rId4"/>
              </a:rPr>
              <a:t>https://www.youtube.com/watch?v=AjGONu8evz0</a:t>
            </a:r>
            <a:r>
              <a:rPr lang="nl-NL" sz="2000" dirty="0"/>
              <a:t> </a:t>
            </a:r>
          </a:p>
        </p:txBody>
      </p:sp>
    </p:spTree>
    <p:extLst>
      <p:ext uri="{BB962C8B-B14F-4D97-AF65-F5344CB8AC3E}">
        <p14:creationId xmlns:p14="http://schemas.microsoft.com/office/powerpoint/2010/main" val="3911507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213539-9A39-4113-9CE9-0B14B69674B6}"/>
              </a:ext>
            </a:extLst>
          </p:cNvPr>
          <p:cNvSpPr>
            <a:spLocks noGrp="1"/>
          </p:cNvSpPr>
          <p:nvPr>
            <p:ph type="title"/>
          </p:nvPr>
        </p:nvSpPr>
        <p:spPr>
          <a:xfrm>
            <a:off x="8945880" y="2973705"/>
            <a:ext cx="3124200" cy="1325563"/>
          </a:xfrm>
        </p:spPr>
        <p:txBody>
          <a:bodyPr/>
          <a:lstStyle/>
          <a:p>
            <a:r>
              <a:rPr lang="nl-NL" dirty="0"/>
              <a:t>Sociale basis</a:t>
            </a:r>
          </a:p>
        </p:txBody>
      </p:sp>
      <p:pic>
        <p:nvPicPr>
          <p:cNvPr id="1026" name="Picture 2" descr="Werken met het concept sociale kwaliteit - JSO">
            <a:extLst>
              <a:ext uri="{FF2B5EF4-FFF2-40B4-BE49-F238E27FC236}">
                <a16:creationId xmlns:a16="http://schemas.microsoft.com/office/drawing/2014/main" id="{3F92FA0F-0590-4C1F-95B2-CA0E54EAD5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 y="188317"/>
            <a:ext cx="8892374" cy="6481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710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7A245E56-9DDB-4A6E-B72B-78CF074BB44D}"/>
              </a:ext>
            </a:extLst>
          </p:cNvPr>
          <p:cNvSpPr/>
          <p:nvPr/>
        </p:nvSpPr>
        <p:spPr>
          <a:xfrm>
            <a:off x="2321595" y="1377389"/>
            <a:ext cx="6096000" cy="523220"/>
          </a:xfrm>
          <a:prstGeom prst="rect">
            <a:avLst/>
          </a:prstGeom>
        </p:spPr>
        <p:txBody>
          <a:bodyPr>
            <a:spAutoFit/>
          </a:bodyPr>
          <a:lstStyle/>
          <a:p>
            <a:r>
              <a:rPr lang="nl-NL" sz="2800" b="1" dirty="0">
                <a:solidFill>
                  <a:schemeClr val="accent6"/>
                </a:solidFill>
              </a:rPr>
              <a:t>Wijken die aandacht nodig hebben</a:t>
            </a:r>
          </a:p>
        </p:txBody>
      </p:sp>
      <p:pic>
        <p:nvPicPr>
          <p:cNvPr id="3" name="Afbeelding 2">
            <a:extLst>
              <a:ext uri="{FF2B5EF4-FFF2-40B4-BE49-F238E27FC236}">
                <a16:creationId xmlns:a16="http://schemas.microsoft.com/office/drawing/2014/main" id="{A67C1433-88BE-4618-B9D9-65D4A91029E7}"/>
              </a:ext>
            </a:extLst>
          </p:cNvPr>
          <p:cNvPicPr>
            <a:picLocks noChangeAspect="1"/>
          </p:cNvPicPr>
          <p:nvPr/>
        </p:nvPicPr>
        <p:blipFill>
          <a:blip r:embed="rId2"/>
          <a:stretch>
            <a:fillRect/>
          </a:stretch>
        </p:blipFill>
        <p:spPr>
          <a:xfrm>
            <a:off x="1262988" y="2191926"/>
            <a:ext cx="3168679" cy="2108612"/>
          </a:xfrm>
          <a:prstGeom prst="rect">
            <a:avLst/>
          </a:prstGeom>
        </p:spPr>
      </p:pic>
      <p:pic>
        <p:nvPicPr>
          <p:cNvPr id="4" name="Afbeelding 3">
            <a:extLst>
              <a:ext uri="{FF2B5EF4-FFF2-40B4-BE49-F238E27FC236}">
                <a16:creationId xmlns:a16="http://schemas.microsoft.com/office/drawing/2014/main" id="{842765B5-3673-496F-9C9E-2C6118A5B47A}"/>
              </a:ext>
            </a:extLst>
          </p:cNvPr>
          <p:cNvPicPr>
            <a:picLocks noChangeAspect="1"/>
          </p:cNvPicPr>
          <p:nvPr/>
        </p:nvPicPr>
        <p:blipFill>
          <a:blip r:embed="rId3"/>
          <a:stretch>
            <a:fillRect/>
          </a:stretch>
        </p:blipFill>
        <p:spPr>
          <a:xfrm>
            <a:off x="4802077" y="2191926"/>
            <a:ext cx="3100228" cy="2108611"/>
          </a:xfrm>
          <a:prstGeom prst="rect">
            <a:avLst/>
          </a:prstGeom>
        </p:spPr>
      </p:pic>
      <p:pic>
        <p:nvPicPr>
          <p:cNvPr id="5" name="Afbeelding 4">
            <a:extLst>
              <a:ext uri="{FF2B5EF4-FFF2-40B4-BE49-F238E27FC236}">
                <a16:creationId xmlns:a16="http://schemas.microsoft.com/office/drawing/2014/main" id="{E311D60A-649B-4273-9916-56FA7E97C78A}"/>
              </a:ext>
            </a:extLst>
          </p:cNvPr>
          <p:cNvPicPr>
            <a:picLocks noChangeAspect="1"/>
          </p:cNvPicPr>
          <p:nvPr/>
        </p:nvPicPr>
        <p:blipFill>
          <a:blip r:embed="rId4"/>
          <a:stretch>
            <a:fillRect/>
          </a:stretch>
        </p:blipFill>
        <p:spPr>
          <a:xfrm>
            <a:off x="8116547" y="323084"/>
            <a:ext cx="3730619" cy="2108611"/>
          </a:xfrm>
          <a:prstGeom prst="rect">
            <a:avLst/>
          </a:prstGeom>
        </p:spPr>
      </p:pic>
      <p:pic>
        <p:nvPicPr>
          <p:cNvPr id="6" name="Afbeelding 5">
            <a:extLst>
              <a:ext uri="{FF2B5EF4-FFF2-40B4-BE49-F238E27FC236}">
                <a16:creationId xmlns:a16="http://schemas.microsoft.com/office/drawing/2014/main" id="{44DFDF58-6FDE-4145-A3AD-BD5B3C3C37F9}"/>
              </a:ext>
            </a:extLst>
          </p:cNvPr>
          <p:cNvPicPr>
            <a:picLocks noChangeAspect="1"/>
          </p:cNvPicPr>
          <p:nvPr/>
        </p:nvPicPr>
        <p:blipFill>
          <a:blip r:embed="rId5"/>
          <a:stretch>
            <a:fillRect/>
          </a:stretch>
        </p:blipFill>
        <p:spPr>
          <a:xfrm>
            <a:off x="4057095" y="4547605"/>
            <a:ext cx="3845210" cy="2153318"/>
          </a:xfrm>
          <a:prstGeom prst="rect">
            <a:avLst/>
          </a:prstGeom>
        </p:spPr>
      </p:pic>
      <p:pic>
        <p:nvPicPr>
          <p:cNvPr id="7" name="Afbeelding 6">
            <a:extLst>
              <a:ext uri="{FF2B5EF4-FFF2-40B4-BE49-F238E27FC236}">
                <a16:creationId xmlns:a16="http://schemas.microsoft.com/office/drawing/2014/main" id="{DFE5AB0A-EF3B-4E7E-91BF-ABC80C1544EA}"/>
              </a:ext>
            </a:extLst>
          </p:cNvPr>
          <p:cNvPicPr>
            <a:picLocks noChangeAspect="1"/>
          </p:cNvPicPr>
          <p:nvPr/>
        </p:nvPicPr>
        <p:blipFill>
          <a:blip r:embed="rId6"/>
          <a:stretch>
            <a:fillRect/>
          </a:stretch>
        </p:blipFill>
        <p:spPr>
          <a:xfrm>
            <a:off x="8417595" y="2716567"/>
            <a:ext cx="3429571" cy="2224919"/>
          </a:xfrm>
          <a:prstGeom prst="rect">
            <a:avLst/>
          </a:prstGeom>
        </p:spPr>
      </p:pic>
    </p:spTree>
    <p:extLst>
      <p:ext uri="{BB962C8B-B14F-4D97-AF65-F5344CB8AC3E}">
        <p14:creationId xmlns:p14="http://schemas.microsoft.com/office/powerpoint/2010/main" val="141459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78A66FAE-C19A-46A2-8181-9C9C02CEA895}"/>
              </a:ext>
            </a:extLst>
          </p:cNvPr>
          <p:cNvSpPr/>
          <p:nvPr/>
        </p:nvSpPr>
        <p:spPr>
          <a:xfrm rot="20989346">
            <a:off x="377078" y="717439"/>
            <a:ext cx="4879733" cy="923330"/>
          </a:xfrm>
          <a:prstGeom prst="rect">
            <a:avLst/>
          </a:prstGeom>
          <a:noFill/>
        </p:spPr>
        <p:txBody>
          <a:bodyPr wrap="square" lIns="91440" tIns="45720" rIns="91440" bIns="45720">
            <a:spAutoFit/>
          </a:bodyPr>
          <a:lstStyle/>
          <a:p>
            <a:pPr algn="ctr"/>
            <a:r>
              <a:rPr lang="nl-NL"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V</a:t>
            </a:r>
            <a:r>
              <a:rPr lang="nl-NL"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ogelaarwijken</a:t>
            </a:r>
          </a:p>
        </p:txBody>
      </p:sp>
      <p:sp>
        <p:nvSpPr>
          <p:cNvPr id="3" name="Rechthoek 2">
            <a:extLst>
              <a:ext uri="{FF2B5EF4-FFF2-40B4-BE49-F238E27FC236}">
                <a16:creationId xmlns:a16="http://schemas.microsoft.com/office/drawing/2014/main" id="{6EBA903A-55FF-4B68-BD1A-F76E0D60D61C}"/>
              </a:ext>
            </a:extLst>
          </p:cNvPr>
          <p:cNvSpPr/>
          <p:nvPr/>
        </p:nvSpPr>
        <p:spPr>
          <a:xfrm rot="538199">
            <a:off x="6267255" y="1025120"/>
            <a:ext cx="5234575" cy="923330"/>
          </a:xfrm>
          <a:prstGeom prst="rect">
            <a:avLst/>
          </a:prstGeom>
          <a:solidFill>
            <a:schemeClr val="accent6"/>
          </a:solidFill>
        </p:spPr>
        <p:txBody>
          <a:bodyPr wrap="none" lIns="91440" tIns="45720" rIns="91440" bIns="45720">
            <a:spAutoFit/>
          </a:bodyPr>
          <a:lstStyle/>
          <a:p>
            <a:pPr algn="ctr"/>
            <a:r>
              <a:rPr lang="nl-NL" sz="5400" b="1" spc="50" dirty="0">
                <a:ln w="9525" cmpd="sng">
                  <a:solidFill>
                    <a:schemeClr val="accent1"/>
                  </a:solidFill>
                  <a:prstDash val="solid"/>
                </a:ln>
                <a:solidFill>
                  <a:srgbClr val="70AD47">
                    <a:tint val="1000"/>
                  </a:srgbClr>
                </a:solidFill>
                <a:effectLst>
                  <a:glow rad="38100">
                    <a:schemeClr val="accent1">
                      <a:alpha val="40000"/>
                    </a:schemeClr>
                  </a:glow>
                </a:effectLst>
              </a:rPr>
              <a:t>Achterstandswijk</a:t>
            </a:r>
          </a:p>
        </p:txBody>
      </p:sp>
      <p:sp>
        <p:nvSpPr>
          <p:cNvPr id="4" name="Rechthoek 3">
            <a:extLst>
              <a:ext uri="{FF2B5EF4-FFF2-40B4-BE49-F238E27FC236}">
                <a16:creationId xmlns:a16="http://schemas.microsoft.com/office/drawing/2014/main" id="{F7DF2579-A9C2-4708-AA2C-3D1E2F1AD43A}"/>
              </a:ext>
            </a:extLst>
          </p:cNvPr>
          <p:cNvSpPr/>
          <p:nvPr/>
        </p:nvSpPr>
        <p:spPr>
          <a:xfrm rot="644990">
            <a:off x="8406060" y="5275469"/>
            <a:ext cx="3311933" cy="923330"/>
          </a:xfrm>
          <a:prstGeom prst="rect">
            <a:avLst/>
          </a:prstGeom>
          <a:noFill/>
        </p:spPr>
        <p:txBody>
          <a:bodyPr wrap="none" lIns="91440" tIns="45720" rIns="91440" bIns="45720">
            <a:spAutoFit/>
          </a:bodyPr>
          <a:lstStyle/>
          <a:p>
            <a:pPr algn="ctr"/>
            <a:r>
              <a:rPr lang="nl-NL"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Impulswijk</a:t>
            </a:r>
          </a:p>
        </p:txBody>
      </p:sp>
      <p:sp>
        <p:nvSpPr>
          <p:cNvPr id="6" name="Rechthoek 5">
            <a:extLst>
              <a:ext uri="{FF2B5EF4-FFF2-40B4-BE49-F238E27FC236}">
                <a16:creationId xmlns:a16="http://schemas.microsoft.com/office/drawing/2014/main" id="{87FC3097-1268-490F-924D-7FB80FB8B68A}"/>
              </a:ext>
            </a:extLst>
          </p:cNvPr>
          <p:cNvSpPr/>
          <p:nvPr/>
        </p:nvSpPr>
        <p:spPr>
          <a:xfrm rot="20607875">
            <a:off x="5077967" y="4652716"/>
            <a:ext cx="3463408" cy="1015663"/>
          </a:xfrm>
          <a:prstGeom prst="rect">
            <a:avLst/>
          </a:prstGeom>
        </p:spPr>
        <p:txBody>
          <a:bodyPr wrap="square">
            <a:spAutoFit/>
          </a:bodyPr>
          <a:lstStyle/>
          <a:p>
            <a:pPr algn="ctr"/>
            <a:r>
              <a:rPr lang="nl-NL"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Focuswijk</a:t>
            </a:r>
            <a:r>
              <a:rPr lang="nl-NL"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p>
        </p:txBody>
      </p:sp>
      <p:sp>
        <p:nvSpPr>
          <p:cNvPr id="7" name="Rechthoek 6">
            <a:extLst>
              <a:ext uri="{FF2B5EF4-FFF2-40B4-BE49-F238E27FC236}">
                <a16:creationId xmlns:a16="http://schemas.microsoft.com/office/drawing/2014/main" id="{2BBF8275-DBF0-4462-BC4B-20A1FBA81ECE}"/>
              </a:ext>
            </a:extLst>
          </p:cNvPr>
          <p:cNvSpPr/>
          <p:nvPr/>
        </p:nvSpPr>
        <p:spPr>
          <a:xfrm rot="295622">
            <a:off x="6259406" y="2785684"/>
            <a:ext cx="4074705"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nl-NL" sz="5400" b="1" dirty="0">
                <a:ln/>
                <a:solidFill>
                  <a:schemeClr val="accent3"/>
                </a:solidFill>
              </a:rPr>
              <a:t>Prachtwijken </a:t>
            </a:r>
          </a:p>
        </p:txBody>
      </p:sp>
      <p:sp>
        <p:nvSpPr>
          <p:cNvPr id="8" name="Rechthoek 7">
            <a:extLst>
              <a:ext uri="{FF2B5EF4-FFF2-40B4-BE49-F238E27FC236}">
                <a16:creationId xmlns:a16="http://schemas.microsoft.com/office/drawing/2014/main" id="{A98A53D3-304D-4016-8A11-4F6B7C795748}"/>
              </a:ext>
            </a:extLst>
          </p:cNvPr>
          <p:cNvSpPr/>
          <p:nvPr/>
        </p:nvSpPr>
        <p:spPr>
          <a:xfrm rot="536695">
            <a:off x="1580622" y="3742283"/>
            <a:ext cx="4160241" cy="923330"/>
          </a:xfrm>
          <a:prstGeom prst="rect">
            <a:avLst/>
          </a:prstGeom>
          <a:solidFill>
            <a:schemeClr val="accent3"/>
          </a:solidFill>
        </p:spPr>
        <p:txBody>
          <a:bodyPr wrap="none" lIns="91440" tIns="45720" rIns="91440" bIns="45720">
            <a:spAutoFit/>
          </a:bodyPr>
          <a:lstStyle/>
          <a:p>
            <a:pPr algn="ctr"/>
            <a:r>
              <a:rPr lang="nl-NL" sz="5400" b="1" cap="none" spc="50" dirty="0">
                <a:ln w="0"/>
                <a:solidFill>
                  <a:schemeClr val="bg2"/>
                </a:solidFill>
                <a:effectLst>
                  <a:innerShdw blurRad="63500" dist="50800" dir="13500000">
                    <a:srgbClr val="000000">
                      <a:alpha val="50000"/>
                    </a:srgbClr>
                  </a:innerShdw>
                </a:effectLst>
              </a:rPr>
              <a:t>Krachtwijken </a:t>
            </a:r>
          </a:p>
        </p:txBody>
      </p:sp>
      <p:sp>
        <p:nvSpPr>
          <p:cNvPr id="9" name="Rechthoek 8">
            <a:extLst>
              <a:ext uri="{FF2B5EF4-FFF2-40B4-BE49-F238E27FC236}">
                <a16:creationId xmlns:a16="http://schemas.microsoft.com/office/drawing/2014/main" id="{350E5DF7-E7C2-415F-8CDA-39E8AA69FF41}"/>
              </a:ext>
            </a:extLst>
          </p:cNvPr>
          <p:cNvSpPr/>
          <p:nvPr/>
        </p:nvSpPr>
        <p:spPr>
          <a:xfrm rot="21123602">
            <a:off x="1463761" y="2065328"/>
            <a:ext cx="4393960" cy="923330"/>
          </a:xfrm>
          <a:prstGeom prst="rect">
            <a:avLst/>
          </a:prstGeom>
          <a:noFill/>
        </p:spPr>
        <p:txBody>
          <a:bodyPr wrap="none" lIns="91440" tIns="45720" rIns="91440" bIns="45720">
            <a:spAutoFit/>
          </a:bodyPr>
          <a:lstStyle/>
          <a:p>
            <a:pPr algn="ctr"/>
            <a:r>
              <a:rPr lang="nl-NL" sz="5400" b="1" cap="none" spc="0"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Aandachtswijk</a:t>
            </a:r>
            <a:endParaRPr lang="nl-NL"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3308544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D7D53F98-77A3-490F-8032-3F00D119C5DB}"/>
              </a:ext>
            </a:extLst>
          </p:cNvPr>
          <p:cNvSpPr/>
          <p:nvPr/>
        </p:nvSpPr>
        <p:spPr>
          <a:xfrm>
            <a:off x="4623356" y="3704076"/>
            <a:ext cx="6096000" cy="2246769"/>
          </a:xfrm>
          <a:prstGeom prst="rect">
            <a:avLst/>
          </a:prstGeom>
          <a:ln w="57150">
            <a:solidFill>
              <a:schemeClr val="accent3"/>
            </a:solidFill>
          </a:ln>
        </p:spPr>
        <p:txBody>
          <a:bodyPr>
            <a:spAutoFit/>
          </a:bodyPr>
          <a:lstStyle/>
          <a:p>
            <a:pPr algn="ctr"/>
            <a:r>
              <a:rPr lang="nl-NL" sz="2000" dirty="0"/>
              <a:t>De term achterstandswijk heeft betrekking op de oorzaken van de problemen, die gelegen zijn in de maatschappelijke achterstand die de bewoners van de wijk hebben, vaak ook gecombineerd met bestaande achterstanden in het onderhoud van de woningen en de achteruitgang van het voorzieningenniveau binnen de wijk.</a:t>
            </a:r>
          </a:p>
        </p:txBody>
      </p:sp>
      <p:sp>
        <p:nvSpPr>
          <p:cNvPr id="3" name="Rechthoek 2">
            <a:extLst>
              <a:ext uri="{FF2B5EF4-FFF2-40B4-BE49-F238E27FC236}">
                <a16:creationId xmlns:a16="http://schemas.microsoft.com/office/drawing/2014/main" id="{63B1A561-5201-4234-BDFA-989E3B03F5B2}"/>
              </a:ext>
            </a:extLst>
          </p:cNvPr>
          <p:cNvSpPr/>
          <p:nvPr/>
        </p:nvSpPr>
        <p:spPr>
          <a:xfrm>
            <a:off x="897315" y="907155"/>
            <a:ext cx="6096000" cy="1938992"/>
          </a:xfrm>
          <a:prstGeom prst="rect">
            <a:avLst/>
          </a:prstGeom>
          <a:ln w="57150">
            <a:solidFill>
              <a:schemeClr val="accent6"/>
            </a:solidFill>
          </a:ln>
        </p:spPr>
        <p:txBody>
          <a:bodyPr>
            <a:spAutoFit/>
          </a:bodyPr>
          <a:lstStyle/>
          <a:p>
            <a:pPr algn="ctr"/>
            <a:r>
              <a:rPr lang="nl-NL" sz="2000" dirty="0"/>
              <a:t>Een ‘probleemwijk’ is een wijk waar zich meerdere problemen tegelijk voordoen: werkloosheid, (nachtelijke) geluidsoverlast, geweld, criminaliteit, verslavingsproblematiek en medische problemen zoals overgewicht en suikerziekte en een hoger dan gemiddeld sterftecijfer.  </a:t>
            </a:r>
          </a:p>
        </p:txBody>
      </p:sp>
    </p:spTree>
    <p:extLst>
      <p:ext uri="{BB962C8B-B14F-4D97-AF65-F5344CB8AC3E}">
        <p14:creationId xmlns:p14="http://schemas.microsoft.com/office/powerpoint/2010/main" val="919074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0B6F3EF8-2EDD-40B9-BAB4-242185542CB6}"/>
              </a:ext>
            </a:extLst>
          </p:cNvPr>
          <p:cNvSpPr/>
          <p:nvPr/>
        </p:nvSpPr>
        <p:spPr>
          <a:xfrm>
            <a:off x="612153" y="577578"/>
            <a:ext cx="10602011" cy="2554545"/>
          </a:xfrm>
          <a:prstGeom prst="rect">
            <a:avLst/>
          </a:prstGeom>
          <a:ln w="28575">
            <a:solidFill>
              <a:schemeClr val="accent3"/>
            </a:solidFill>
          </a:ln>
        </p:spPr>
        <p:txBody>
          <a:bodyPr wrap="square">
            <a:spAutoFit/>
          </a:bodyPr>
          <a:lstStyle/>
          <a:p>
            <a:r>
              <a:rPr lang="nl-NL" sz="2000" dirty="0"/>
              <a:t>De 40 wijken van Vogelaar betrof een lijst van 40 Nederlandse probleemwijken die op 22 maart 2007 door minister Ella Vogelaar van Wonen, Wijken en Integratie bekend werd gemaakt. De minister duidde deze wijken aan met de termen 'krachtwijken' en 'prachtwijken’. </a:t>
            </a:r>
          </a:p>
          <a:p>
            <a:endParaRPr lang="nl-NL" sz="2000" dirty="0"/>
          </a:p>
          <a:p>
            <a:r>
              <a:rPr lang="nl-NL" sz="2000" dirty="0"/>
              <a:t>Een meer gebruikelijke term was '</a:t>
            </a:r>
            <a:r>
              <a:rPr lang="nl-NL" sz="2000" dirty="0" err="1"/>
              <a:t>aandachtswijken</a:t>
            </a:r>
            <a:r>
              <a:rPr lang="nl-NL" sz="2000" dirty="0"/>
              <a:t>'. In deze woongebieden werden gedurende deze kabinetsperiode Balkenende IV extra investeringen gedaan gezien de stapeling van sociale, fysieke en economische problemen die zich daar voordeden. Het was de bedoeling dat hierbij werd samengewerkt met alle betreffende overheden en instanties.</a:t>
            </a:r>
          </a:p>
        </p:txBody>
      </p:sp>
      <p:sp>
        <p:nvSpPr>
          <p:cNvPr id="4" name="Rechthoek 3">
            <a:extLst>
              <a:ext uri="{FF2B5EF4-FFF2-40B4-BE49-F238E27FC236}">
                <a16:creationId xmlns:a16="http://schemas.microsoft.com/office/drawing/2014/main" id="{49CB2E7D-ACEA-4B45-8977-4494345DD709}"/>
              </a:ext>
            </a:extLst>
          </p:cNvPr>
          <p:cNvSpPr/>
          <p:nvPr/>
        </p:nvSpPr>
        <p:spPr>
          <a:xfrm rot="541343">
            <a:off x="7630833" y="4224411"/>
            <a:ext cx="3334411" cy="1477328"/>
          </a:xfrm>
          <a:prstGeom prst="rect">
            <a:avLst/>
          </a:prstGeom>
          <a:solidFill>
            <a:schemeClr val="accent6">
              <a:lumMod val="40000"/>
              <a:lumOff val="60000"/>
            </a:schemeClr>
          </a:solidFill>
        </p:spPr>
        <p:txBody>
          <a:bodyPr wrap="square">
            <a:spAutoFit/>
          </a:bodyPr>
          <a:lstStyle/>
          <a:p>
            <a:pPr algn="ctr"/>
            <a:r>
              <a:rPr lang="nl-NL" dirty="0"/>
              <a:t>In Brabant stond alleen </a:t>
            </a:r>
          </a:p>
          <a:p>
            <a:pPr algn="ctr"/>
            <a:r>
              <a:rPr lang="nl-NL" dirty="0"/>
              <a:t>Eindhoven met de wijk Woensel West, </a:t>
            </a:r>
          </a:p>
          <a:p>
            <a:pPr algn="ctr"/>
            <a:r>
              <a:rPr lang="nl-NL" dirty="0"/>
              <a:t>Doornakkers, </a:t>
            </a:r>
          </a:p>
          <a:p>
            <a:pPr algn="ctr"/>
            <a:r>
              <a:rPr lang="nl-NL" dirty="0" err="1"/>
              <a:t>Bennekel</a:t>
            </a:r>
            <a:r>
              <a:rPr lang="nl-NL" dirty="0"/>
              <a:t> op de lijst. </a:t>
            </a:r>
          </a:p>
        </p:txBody>
      </p:sp>
      <p:pic>
        <p:nvPicPr>
          <p:cNvPr id="5" name="Afbeelding 4">
            <a:extLst>
              <a:ext uri="{FF2B5EF4-FFF2-40B4-BE49-F238E27FC236}">
                <a16:creationId xmlns:a16="http://schemas.microsoft.com/office/drawing/2014/main" id="{F2954146-8F35-468F-86DA-D1658364AF2D}"/>
              </a:ext>
            </a:extLst>
          </p:cNvPr>
          <p:cNvPicPr>
            <a:picLocks noChangeAspect="1"/>
          </p:cNvPicPr>
          <p:nvPr/>
        </p:nvPicPr>
        <p:blipFill>
          <a:blip r:embed="rId2"/>
          <a:stretch>
            <a:fillRect/>
          </a:stretch>
        </p:blipFill>
        <p:spPr>
          <a:xfrm>
            <a:off x="974103" y="3559784"/>
            <a:ext cx="5121897" cy="3185869"/>
          </a:xfrm>
          <a:prstGeom prst="rect">
            <a:avLst/>
          </a:prstGeom>
        </p:spPr>
      </p:pic>
    </p:spTree>
    <p:extLst>
      <p:ext uri="{BB962C8B-B14F-4D97-AF65-F5344CB8AC3E}">
        <p14:creationId xmlns:p14="http://schemas.microsoft.com/office/powerpoint/2010/main" val="3795433444"/>
      </p:ext>
    </p:extLst>
  </p:cSld>
  <p:clrMapOvr>
    <a:masterClrMapping/>
  </p:clrMapOvr>
</p:sld>
</file>

<file path=ppt/theme/theme1.xml><?xml version="1.0" encoding="utf-8"?>
<a:theme xmlns:a="http://schemas.openxmlformats.org/drawingml/2006/main" name="Office Theme">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3" ma:contentTypeDescription="Een nieuw document maken." ma:contentTypeScope="" ma:versionID="bd0271150be9f8e9bec974e355b2f8a7">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59377b08247893b8b844217c25199b5d"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FFDF822-3EBB-4205-91EB-67AADF68D6E0}"/>
</file>

<file path=customXml/itemProps2.xml><?xml version="1.0" encoding="utf-8"?>
<ds:datastoreItem xmlns:ds="http://schemas.openxmlformats.org/officeDocument/2006/customXml" ds:itemID="{FF30187C-23E1-4EC0-8DC8-B888D33ECBFD}"/>
</file>

<file path=customXml/itemProps3.xml><?xml version="1.0" encoding="utf-8"?>
<ds:datastoreItem xmlns:ds="http://schemas.openxmlformats.org/officeDocument/2006/customXml" ds:itemID="{196DD7E9-8C60-4EF9-BDCD-DBC945D0D931}"/>
</file>

<file path=docProps/app.xml><?xml version="1.0" encoding="utf-8"?>
<Properties xmlns="http://schemas.openxmlformats.org/officeDocument/2006/extended-properties" xmlns:vt="http://schemas.openxmlformats.org/officeDocument/2006/docPropsVTypes">
  <TotalTime>54</TotalTime>
  <Words>1275</Words>
  <Application>Microsoft Office PowerPoint</Application>
  <PresentationFormat>Breedbeeld</PresentationFormat>
  <Paragraphs>131</Paragraphs>
  <Slides>24</Slides>
  <Notes>2</Notes>
  <HiddenSlides>0</HiddenSlides>
  <MMClips>0</MMClips>
  <ScaleCrop>false</ScaleCrop>
  <HeadingPairs>
    <vt:vector size="6" baseType="variant">
      <vt:variant>
        <vt:lpstr>Gebruikte lettertypen</vt:lpstr>
      </vt:variant>
      <vt:variant>
        <vt:i4>10</vt:i4>
      </vt:variant>
      <vt:variant>
        <vt:lpstr>Thema</vt:lpstr>
      </vt:variant>
      <vt:variant>
        <vt:i4>1</vt:i4>
      </vt:variant>
      <vt:variant>
        <vt:lpstr>Diatitels</vt:lpstr>
      </vt:variant>
      <vt:variant>
        <vt:i4>24</vt:i4>
      </vt:variant>
    </vt:vector>
  </HeadingPairs>
  <TitlesOfParts>
    <vt:vector size="35" baseType="lpstr">
      <vt:lpstr>MS Gothic</vt:lpstr>
      <vt:lpstr>Arial</vt:lpstr>
      <vt:lpstr>Arial Black</vt:lpstr>
      <vt:lpstr>Bahnschrift Light</vt:lpstr>
      <vt:lpstr>Calibri</vt:lpstr>
      <vt:lpstr>Calibri Light</vt:lpstr>
      <vt:lpstr>Eras Bold ITC</vt:lpstr>
      <vt:lpstr>Georgia Pro Semibold</vt:lpstr>
      <vt:lpstr>Segoe UI</vt:lpstr>
      <vt:lpstr>Vijaya</vt:lpstr>
      <vt:lpstr>Office Theme</vt:lpstr>
      <vt:lpstr>Stad en wijk</vt:lpstr>
      <vt:lpstr>PowerPoint-presentatie</vt:lpstr>
      <vt:lpstr>PowerPoint-presentatie</vt:lpstr>
      <vt:lpstr>PowerPoint-presentatie</vt:lpstr>
      <vt:lpstr>Sociale basis</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PACT aanpak </vt:lpstr>
      <vt:lpstr>PowerPoint-presentatie</vt:lpstr>
      <vt:lpstr>PowerPoint-presentatie</vt:lpstr>
      <vt:lpstr>PowerPoint-presentatie</vt:lpstr>
      <vt:lpstr>PowerPoint-presentatie</vt:lpstr>
      <vt:lpstr>Op naar Zuiderkwartier!</vt:lpstr>
      <vt:lpstr>Zuiderkwartier? </vt:lpstr>
      <vt:lpstr>PowerPoint-presentatie</vt:lpstr>
      <vt:lpstr>PowerPoint-presentatie</vt:lpstr>
      <vt:lpstr>Practicum!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Stad en wijk</dc:title>
  <dc:creator>Pascalle Cup</dc:creator>
  <cp:lastModifiedBy>Pascalle Cup</cp:lastModifiedBy>
  <cp:revision>1</cp:revision>
  <dcterms:created xsi:type="dcterms:W3CDTF">2021-09-15T12:30:57Z</dcterms:created>
  <dcterms:modified xsi:type="dcterms:W3CDTF">2021-09-15T14:40:03Z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y fmtid="{D5CDD505-2E9C-101B-9397-08002B2CF9AE}" pid="3" name="Order">
    <vt:r8>3294500</vt:r8>
  </property>
  <property fmtid="{D5CDD505-2E9C-101B-9397-08002B2CF9AE}" pid="4" name="_ExtendedDescription">
    <vt:lpwstr/>
  </property>
  <property fmtid="{D5CDD505-2E9C-101B-9397-08002B2CF9AE}" pid="5" name="TriggerFlowInfo">
    <vt:lpwstr/>
  </property>
</Properties>
</file>